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1.xml" ContentType="application/vnd.openxmlformats-officedocument.drawingml.chart+xml"/>
  <Override PartName="/ppt/notesSlides/notesSlide6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9" r:id="rId3"/>
  </p:sldMasterIdLst>
  <p:notesMasterIdLst>
    <p:notesMasterId r:id="rId81"/>
  </p:notesMasterIdLst>
  <p:handoutMasterIdLst>
    <p:handoutMasterId r:id="rId82"/>
  </p:handoutMasterIdLst>
  <p:sldIdLst>
    <p:sldId id="257" r:id="rId4"/>
    <p:sldId id="317" r:id="rId5"/>
    <p:sldId id="922" r:id="rId6"/>
    <p:sldId id="846" r:id="rId7"/>
    <p:sldId id="923" r:id="rId8"/>
    <p:sldId id="849" r:id="rId9"/>
    <p:sldId id="850" r:id="rId10"/>
    <p:sldId id="851" r:id="rId11"/>
    <p:sldId id="930" r:id="rId12"/>
    <p:sldId id="852" r:id="rId13"/>
    <p:sldId id="934" r:id="rId14"/>
    <p:sldId id="933" r:id="rId15"/>
    <p:sldId id="938" r:id="rId16"/>
    <p:sldId id="948" r:id="rId17"/>
    <p:sldId id="937" r:id="rId18"/>
    <p:sldId id="947" r:id="rId19"/>
    <p:sldId id="949" r:id="rId20"/>
    <p:sldId id="939" r:id="rId21"/>
    <p:sldId id="945" r:id="rId22"/>
    <p:sldId id="853" r:id="rId23"/>
    <p:sldId id="856" r:id="rId24"/>
    <p:sldId id="857" r:id="rId25"/>
    <p:sldId id="858" r:id="rId26"/>
    <p:sldId id="859" r:id="rId27"/>
    <p:sldId id="924" r:id="rId28"/>
    <p:sldId id="862" r:id="rId29"/>
    <p:sldId id="952" r:id="rId30"/>
    <p:sldId id="950" r:id="rId31"/>
    <p:sldId id="951" r:id="rId32"/>
    <p:sldId id="861" r:id="rId33"/>
    <p:sldId id="867" r:id="rId34"/>
    <p:sldId id="940" r:id="rId35"/>
    <p:sldId id="941" r:id="rId36"/>
    <p:sldId id="868" r:id="rId37"/>
    <p:sldId id="925" r:id="rId38"/>
    <p:sldId id="866" r:id="rId39"/>
    <p:sldId id="942" r:id="rId40"/>
    <p:sldId id="875" r:id="rId41"/>
    <p:sldId id="943" r:id="rId42"/>
    <p:sldId id="926" r:id="rId43"/>
    <p:sldId id="877" r:id="rId44"/>
    <p:sldId id="878" r:id="rId45"/>
    <p:sldId id="879" r:id="rId46"/>
    <p:sldId id="953" r:id="rId47"/>
    <p:sldId id="880" r:id="rId48"/>
    <p:sldId id="927" r:id="rId49"/>
    <p:sldId id="928" r:id="rId50"/>
    <p:sldId id="899" r:id="rId51"/>
    <p:sldId id="900" r:id="rId52"/>
    <p:sldId id="901" r:id="rId53"/>
    <p:sldId id="903" r:id="rId54"/>
    <p:sldId id="902" r:id="rId55"/>
    <p:sldId id="904" r:id="rId56"/>
    <p:sldId id="905" r:id="rId57"/>
    <p:sldId id="906" r:id="rId58"/>
    <p:sldId id="907" r:id="rId59"/>
    <p:sldId id="944" r:id="rId60"/>
    <p:sldId id="909" r:id="rId61"/>
    <p:sldId id="919" r:id="rId62"/>
    <p:sldId id="920" r:id="rId63"/>
    <p:sldId id="954" r:id="rId64"/>
    <p:sldId id="958" r:id="rId65"/>
    <p:sldId id="959" r:id="rId66"/>
    <p:sldId id="960" r:id="rId67"/>
    <p:sldId id="961" r:id="rId68"/>
    <p:sldId id="962" r:id="rId69"/>
    <p:sldId id="967" r:id="rId70"/>
    <p:sldId id="968" r:id="rId71"/>
    <p:sldId id="969" r:id="rId72"/>
    <p:sldId id="963" r:id="rId73"/>
    <p:sldId id="964" r:id="rId74"/>
    <p:sldId id="966" r:id="rId75"/>
    <p:sldId id="965" r:id="rId76"/>
    <p:sldId id="956" r:id="rId77"/>
    <p:sldId id="929" r:id="rId78"/>
    <p:sldId id="869" r:id="rId79"/>
    <p:sldId id="870" r:id="rId80"/>
  </p:sldIdLst>
  <p:sldSz cx="12601575" cy="9001125"/>
  <p:notesSz cx="6797675" cy="9926638"/>
  <p:defaultTextStyle>
    <a:defPPr>
      <a:defRPr lang="ko-KR"/>
    </a:defPPr>
    <a:lvl1pPr marL="0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192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4382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1574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8766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5957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3148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0339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37531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35">
          <p15:clr>
            <a:srgbClr val="A4A3A4"/>
          </p15:clr>
        </p15:guide>
        <p15:guide id="2" pos="39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262626"/>
    <a:srgbClr val="BFBFBF"/>
    <a:srgbClr val="969696"/>
    <a:srgbClr val="FE0B0B"/>
    <a:srgbClr val="C7AC09"/>
    <a:srgbClr val="FFFFCC"/>
    <a:srgbClr val="0E9611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23" autoAdjust="0"/>
    <p:restoredTop sz="96429" autoAdjust="0"/>
  </p:normalViewPr>
  <p:slideViewPr>
    <p:cSldViewPr snapToGrid="0">
      <p:cViewPr varScale="1">
        <p:scale>
          <a:sx n="56" d="100"/>
          <a:sy n="56" d="100"/>
        </p:scale>
        <p:origin x="-18" y="-216"/>
      </p:cViewPr>
      <p:guideLst>
        <p:guide orient="horz" pos="2835"/>
        <p:guide pos="3969"/>
      </p:guideLst>
    </p:cSldViewPr>
  </p:slideViewPr>
  <p:outlineViewPr>
    <p:cViewPr>
      <p:scale>
        <a:sx n="33" d="100"/>
        <a:sy n="33" d="100"/>
      </p:scale>
      <p:origin x="0" y="2286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508" y="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870-4E81-8C84-44020C993B21}"/>
              </c:ext>
            </c:extLst>
          </c:dPt>
          <c:dLbls>
            <c:dLbl>
              <c:idx val="0"/>
              <c:layout>
                <c:manualLayout>
                  <c:x val="0"/>
                  <c:y val="6.590179463834709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3017970284833498"/>
                      <c:h val="0.2233938759509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70-4E81-8C84-44020C993B21}"/>
                </c:ext>
              </c:extLst>
            </c:dLbl>
            <c:dLbl>
              <c:idx val="1"/>
              <c:layout>
                <c:manualLayout>
                  <c:x val="1.97406239932282E-7"/>
                  <c:y val="2.924827544912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05109110376935"/>
                      <c:h val="0.151821685975554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70-4E81-8C84-44020C993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면담-사업소(6월16일)'!$P$11:$Q$11</c:f>
              <c:strCache>
                <c:ptCount val="2"/>
                <c:pt idx="0">
                  <c:v>남부</c:v>
                </c:pt>
                <c:pt idx="1">
                  <c:v>북부</c:v>
                </c:pt>
              </c:strCache>
            </c:strRef>
          </c:cat>
          <c:val>
            <c:numRef>
              <c:f>'고객 면담-사업소(6월16일)'!$P$12:$Q$12</c:f>
              <c:numCache>
                <c:formatCode>#,##0</c:formatCode>
                <c:ptCount val="2"/>
                <c:pt idx="0">
                  <c:v>125999000</c:v>
                </c:pt>
                <c:pt idx="1">
                  <c:v>220000000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870-4E81-8C84-44020C993B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8463744"/>
        <c:axId val="248465280"/>
      </c:barChart>
      <c:catAx>
        <c:axId val="24846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8465280"/>
        <c:crosses val="autoZero"/>
        <c:auto val="1"/>
        <c:lblAlgn val="ctr"/>
        <c:lblOffset val="100"/>
        <c:noMultiLvlLbl val="0"/>
      </c:catAx>
      <c:valAx>
        <c:axId val="24846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8463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r>
                      <a:rPr lang="en-US" altLang="ko-KR" smtClean="0"/>
                      <a:t>30%</a:t>
                    </a:r>
                    <a:endParaRPr lang="en-US" altLang="ko-K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5AA-45BE-9690-1961D8231F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면담-사업소(6월16일)'!$S$18:$S$20</c:f>
              <c:strCache>
                <c:ptCount val="3"/>
                <c:pt idx="0">
                  <c:v>지방도</c:v>
                </c:pt>
                <c:pt idx="1">
                  <c:v>국지도</c:v>
                </c:pt>
                <c:pt idx="2">
                  <c:v>전체</c:v>
                </c:pt>
              </c:strCache>
            </c:strRef>
          </c:cat>
          <c:val>
            <c:numRef>
              <c:f>'고객 면담-사업소(6월16일)'!$T$18:$T$20</c:f>
              <c:numCache>
                <c:formatCode>General</c:formatCode>
                <c:ptCount val="3"/>
                <c:pt idx="0">
                  <c:v>14</c:v>
                </c:pt>
                <c:pt idx="1">
                  <c:v>4</c:v>
                </c:pt>
                <c:pt idx="2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47-407A-875D-1FFB6954F24D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2">
                    <a:shade val="76000"/>
                    <a:tint val="50000"/>
                    <a:satMod val="300000"/>
                  </a:schemeClr>
                </a:gs>
                <a:gs pos="35000">
                  <a:schemeClr val="accent2">
                    <a:shade val="76000"/>
                    <a:tint val="37000"/>
                    <a:satMod val="300000"/>
                  </a:schemeClr>
                </a:gs>
                <a:gs pos="100000">
                  <a:schemeClr val="accent2">
                    <a:shade val="76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76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r>
                      <a:rPr lang="en-US" altLang="ko-KR" smtClean="0"/>
                      <a:t>70%</a:t>
                    </a:r>
                    <a:endParaRPr lang="en-US" altLang="ko-K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5AA-45BE-9690-1961D8231F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면담-사업소(6월16일)'!$S$18:$S$20</c:f>
              <c:strCache>
                <c:ptCount val="3"/>
                <c:pt idx="0">
                  <c:v>지방도</c:v>
                </c:pt>
                <c:pt idx="1">
                  <c:v>국지도</c:v>
                </c:pt>
                <c:pt idx="2">
                  <c:v>전체</c:v>
                </c:pt>
              </c:strCache>
            </c:strRef>
          </c:cat>
          <c:val>
            <c:numRef>
              <c:f>'고객 면담-사업소(6월16일)'!$U$18:$U$20</c:f>
              <c:numCache>
                <c:formatCode>General</c:formatCode>
                <c:ptCount val="3"/>
                <c:pt idx="0">
                  <c:v>30</c:v>
                </c:pt>
                <c:pt idx="1">
                  <c:v>7</c:v>
                </c:pt>
                <c:pt idx="2">
                  <c:v>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47-407A-875D-1FFB6954F24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49168256"/>
        <c:axId val="249169792"/>
      </c:barChart>
      <c:catAx>
        <c:axId val="249168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9169792"/>
        <c:crosses val="autoZero"/>
        <c:auto val="1"/>
        <c:lblAlgn val="ctr"/>
        <c:lblOffset val="100"/>
        <c:noMultiLvlLbl val="0"/>
      </c:catAx>
      <c:valAx>
        <c:axId val="249169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9168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25"/>
            <c:spPr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2"/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9B5-4E8B-840B-A814B2C4F3B6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9B5-4E8B-840B-A814B2C4F3B6}"/>
              </c:ext>
            </c:extLst>
          </c:dPt>
          <c:val>
            <c:numRef>
              <c:f>'고객 면담-사업소(6월16일)'!$W$18:$W$19</c:f>
              <c:numCache>
                <c:formatCode>General</c:formatCode>
                <c:ptCount val="2"/>
                <c:pt idx="0">
                  <c:v>44</c:v>
                </c:pt>
                <c:pt idx="1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B5-4E8B-840B-A814B2C4F3B6}"/>
            </c:ext>
          </c:extLst>
        </c:ser>
        <c:ser>
          <c:idx val="1"/>
          <c:order val="1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59B5-4E8B-840B-A814B2C4F3B6}"/>
              </c:ext>
            </c:extLst>
          </c:dPt>
          <c:val>
            <c:numRef>
              <c:f>'고객 면담-사업소(6월16일)'!$S$18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59B5-4E8B-840B-A814B2C4F3B6}"/>
            </c:ext>
          </c:extLst>
        </c:ser>
        <c:ser>
          <c:idx val="2"/>
          <c:order val="2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59B5-4E8B-840B-A814B2C4F3B6}"/>
              </c:ext>
            </c:extLst>
          </c:dPt>
          <c:val>
            <c:numRef>
              <c:f>'고객 면담-사업소(6월16일)'!$S$19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59B5-4E8B-840B-A814B2C4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070C0">
                  <a:alpha val="47000"/>
                </a:srgbClr>
              </a:solidFill>
              <a:ln w="9525" cap="flat" cmpd="sng" algn="ctr">
                <a:solidFill>
                  <a:srgbClr val="0070C0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920-4869-BE7C-2F3CC42FC33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면담-사업소(6월16일)'!$V$14:$W$14</c:f>
              <c:strCache>
                <c:ptCount val="2"/>
                <c:pt idx="0">
                  <c:v>남부</c:v>
                </c:pt>
                <c:pt idx="1">
                  <c:v>북부</c:v>
                </c:pt>
              </c:strCache>
            </c:strRef>
          </c:cat>
          <c:val>
            <c:numRef>
              <c:f>'고객 면담-사업소(6월16일)'!$V$15:$W$15</c:f>
              <c:numCache>
                <c:formatCode>General</c:formatCode>
                <c:ptCount val="2"/>
                <c:pt idx="0">
                  <c:v>150</c:v>
                </c:pt>
                <c:pt idx="1">
                  <c:v>250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920-4869-BE7C-2F3CC42FC33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49220096"/>
        <c:axId val="249418496"/>
      </c:barChart>
      <c:catAx>
        <c:axId val="249220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9418496"/>
        <c:crosses val="autoZero"/>
        <c:auto val="1"/>
        <c:lblAlgn val="ctr"/>
        <c:lblOffset val="100"/>
        <c:noMultiLvlLbl val="0"/>
      </c:catAx>
      <c:valAx>
        <c:axId val="249418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9220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870-4E81-8C84-44020C993B21}"/>
              </c:ext>
            </c:extLst>
          </c:dPt>
          <c:dLbls>
            <c:dLbl>
              <c:idx val="0"/>
              <c:layout>
                <c:manualLayout>
                  <c:x val="0"/>
                  <c:y val="6.590179463834709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3017970284833498"/>
                      <c:h val="0.2233938759509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70-4E81-8C84-44020C993B21}"/>
                </c:ext>
              </c:extLst>
            </c:dLbl>
            <c:dLbl>
              <c:idx val="1"/>
              <c:layout>
                <c:manualLayout>
                  <c:x val="1.97406239932282E-7"/>
                  <c:y val="2.924827544912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05109110376935"/>
                      <c:h val="0.151821685975554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70-4E81-8C84-44020C993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면담-사업소(6월16일)'!$P$11:$Q$11</c:f>
              <c:strCache>
                <c:ptCount val="2"/>
                <c:pt idx="0">
                  <c:v>남부</c:v>
                </c:pt>
                <c:pt idx="1">
                  <c:v>북부</c:v>
                </c:pt>
              </c:strCache>
            </c:strRef>
          </c:cat>
          <c:val>
            <c:numRef>
              <c:f>'고객 면담-사업소(6월16일)'!$P$12:$Q$12</c:f>
              <c:numCache>
                <c:formatCode>#,##0</c:formatCode>
                <c:ptCount val="2"/>
                <c:pt idx="0">
                  <c:v>125999000</c:v>
                </c:pt>
                <c:pt idx="1">
                  <c:v>220000000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870-4E81-8C84-44020C993B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9457280"/>
        <c:axId val="249471360"/>
      </c:barChart>
      <c:catAx>
        <c:axId val="24945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9471360"/>
        <c:crosses val="autoZero"/>
        <c:auto val="1"/>
        <c:lblAlgn val="ctr"/>
        <c:lblOffset val="100"/>
        <c:noMultiLvlLbl val="0"/>
      </c:catAx>
      <c:valAx>
        <c:axId val="24947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9457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Sheet1!$B$3:$BD$3</c:f>
              <c:strCache>
                <c:ptCount val="55"/>
                <c:pt idx="0">
                  <c:v>1번</c:v>
                </c:pt>
                <c:pt idx="1">
                  <c:v>2번</c:v>
                </c:pt>
                <c:pt idx="2">
                  <c:v>3번</c:v>
                </c:pt>
                <c:pt idx="3">
                  <c:v>4번</c:v>
                </c:pt>
                <c:pt idx="4">
                  <c:v>5번</c:v>
                </c:pt>
                <c:pt idx="5">
                  <c:v>6번</c:v>
                </c:pt>
                <c:pt idx="6">
                  <c:v>7번</c:v>
                </c:pt>
                <c:pt idx="7">
                  <c:v>8번</c:v>
                </c:pt>
                <c:pt idx="8">
                  <c:v>9번</c:v>
                </c:pt>
                <c:pt idx="9">
                  <c:v>10번</c:v>
                </c:pt>
                <c:pt idx="10">
                  <c:v>11번</c:v>
                </c:pt>
                <c:pt idx="11">
                  <c:v>12번</c:v>
                </c:pt>
                <c:pt idx="12">
                  <c:v>13번</c:v>
                </c:pt>
                <c:pt idx="13">
                  <c:v>14번</c:v>
                </c:pt>
                <c:pt idx="14">
                  <c:v>15번</c:v>
                </c:pt>
                <c:pt idx="15">
                  <c:v>16번</c:v>
                </c:pt>
                <c:pt idx="16">
                  <c:v>17번</c:v>
                </c:pt>
                <c:pt idx="17">
                  <c:v>18번</c:v>
                </c:pt>
                <c:pt idx="18">
                  <c:v>19번</c:v>
                </c:pt>
                <c:pt idx="19">
                  <c:v>20번</c:v>
                </c:pt>
                <c:pt idx="20">
                  <c:v>21번</c:v>
                </c:pt>
                <c:pt idx="21">
                  <c:v>22번</c:v>
                </c:pt>
                <c:pt idx="22">
                  <c:v>23번</c:v>
                </c:pt>
                <c:pt idx="23">
                  <c:v>24번</c:v>
                </c:pt>
                <c:pt idx="24">
                  <c:v>25번</c:v>
                </c:pt>
                <c:pt idx="25">
                  <c:v>26번</c:v>
                </c:pt>
                <c:pt idx="26">
                  <c:v>27번</c:v>
                </c:pt>
                <c:pt idx="27">
                  <c:v>28번</c:v>
                </c:pt>
                <c:pt idx="28">
                  <c:v>29번</c:v>
                </c:pt>
                <c:pt idx="29">
                  <c:v>30번</c:v>
                </c:pt>
                <c:pt idx="30">
                  <c:v>31번</c:v>
                </c:pt>
                <c:pt idx="31">
                  <c:v>32번</c:v>
                </c:pt>
                <c:pt idx="32">
                  <c:v>33번</c:v>
                </c:pt>
                <c:pt idx="33">
                  <c:v>34번</c:v>
                </c:pt>
                <c:pt idx="34">
                  <c:v>35번</c:v>
                </c:pt>
                <c:pt idx="35">
                  <c:v>36번</c:v>
                </c:pt>
                <c:pt idx="36">
                  <c:v>37번</c:v>
                </c:pt>
                <c:pt idx="37">
                  <c:v>38번</c:v>
                </c:pt>
                <c:pt idx="38">
                  <c:v>39번</c:v>
                </c:pt>
                <c:pt idx="39">
                  <c:v>40번</c:v>
                </c:pt>
                <c:pt idx="40">
                  <c:v>41번</c:v>
                </c:pt>
                <c:pt idx="41">
                  <c:v>42번</c:v>
                </c:pt>
                <c:pt idx="42">
                  <c:v>43번</c:v>
                </c:pt>
                <c:pt idx="43">
                  <c:v>44번</c:v>
                </c:pt>
                <c:pt idx="44">
                  <c:v>45번</c:v>
                </c:pt>
                <c:pt idx="45">
                  <c:v>46번</c:v>
                </c:pt>
                <c:pt idx="46">
                  <c:v>47번</c:v>
                </c:pt>
                <c:pt idx="47">
                  <c:v>48번</c:v>
                </c:pt>
                <c:pt idx="48">
                  <c:v>49번</c:v>
                </c:pt>
                <c:pt idx="49">
                  <c:v>50번</c:v>
                </c:pt>
                <c:pt idx="50">
                  <c:v>51번</c:v>
                </c:pt>
                <c:pt idx="51">
                  <c:v>52번</c:v>
                </c:pt>
                <c:pt idx="52">
                  <c:v>53번</c:v>
                </c:pt>
                <c:pt idx="53">
                  <c:v>54번</c:v>
                </c:pt>
                <c:pt idx="54">
                  <c:v>55번</c:v>
                </c:pt>
              </c:strCache>
            </c:strRef>
          </c:cat>
          <c:val>
            <c:numRef>
              <c:f>Sheet1!$B$4:$BD$4</c:f>
              <c:numCache>
                <c:formatCode>General</c:formatCode>
                <c:ptCount val="55"/>
                <c:pt idx="0">
                  <c:v>2</c:v>
                </c:pt>
                <c:pt idx="1">
                  <c:v>3</c:v>
                </c:pt>
                <c:pt idx="3">
                  <c:v>4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5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7">
                  <c:v>4</c:v>
                </c:pt>
                <c:pt idx="18">
                  <c:v>1</c:v>
                </c:pt>
                <c:pt idx="19">
                  <c:v>2</c:v>
                </c:pt>
                <c:pt idx="20">
                  <c:v>3</c:v>
                </c:pt>
                <c:pt idx="21">
                  <c:v>5</c:v>
                </c:pt>
                <c:pt idx="22">
                  <c:v>4</c:v>
                </c:pt>
                <c:pt idx="23">
                  <c:v>1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1</c:v>
                </c:pt>
                <c:pt idx="28">
                  <c:v>1</c:v>
                </c:pt>
                <c:pt idx="29">
                  <c:v>3</c:v>
                </c:pt>
                <c:pt idx="30">
                  <c:v>3</c:v>
                </c:pt>
                <c:pt idx="31">
                  <c:v>1</c:v>
                </c:pt>
                <c:pt idx="32">
                  <c:v>2</c:v>
                </c:pt>
                <c:pt idx="33">
                  <c:v>4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3</c:v>
                </c:pt>
                <c:pt idx="40">
                  <c:v>5</c:v>
                </c:pt>
                <c:pt idx="41">
                  <c:v>4</c:v>
                </c:pt>
                <c:pt idx="42">
                  <c:v>1</c:v>
                </c:pt>
                <c:pt idx="43">
                  <c:v>2</c:v>
                </c:pt>
                <c:pt idx="44">
                  <c:v>3</c:v>
                </c:pt>
                <c:pt idx="45">
                  <c:v>2</c:v>
                </c:pt>
                <c:pt idx="46">
                  <c:v>2</c:v>
                </c:pt>
                <c:pt idx="47">
                  <c:v>1</c:v>
                </c:pt>
                <c:pt idx="48">
                  <c:v>4</c:v>
                </c:pt>
                <c:pt idx="49">
                  <c:v>3</c:v>
                </c:pt>
                <c:pt idx="50">
                  <c:v>1</c:v>
                </c:pt>
                <c:pt idx="51">
                  <c:v>1</c:v>
                </c:pt>
                <c:pt idx="52">
                  <c:v>4</c:v>
                </c:pt>
                <c:pt idx="53">
                  <c:v>1</c:v>
                </c:pt>
                <c:pt idx="5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285-488D-A76A-A560F997C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9664256"/>
        <c:axId val="249665792"/>
      </c:barChart>
      <c:catAx>
        <c:axId val="24966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9665792"/>
        <c:crosses val="autoZero"/>
        <c:auto val="1"/>
        <c:lblAlgn val="ctr"/>
        <c:lblOffset val="100"/>
        <c:noMultiLvlLbl val="0"/>
      </c:catAx>
      <c:valAx>
        <c:axId val="24966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966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CDF88369-D761-40B0-8DDF-77163A236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6BCE162-02D9-4AD3-9295-48512E01B9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58451-0BB9-4C45-82FC-7C88FD51DC4E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3F92F88-0BD9-46E3-B17A-44AA6F0EBE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7EBB337-C599-4ECB-80BC-2F79848D50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D64B2-3B2A-4F0C-A1D2-5D21BDE86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292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332"/>
          </a:xfrm>
          <a:prstGeom prst="rect">
            <a:avLst/>
          </a:prstGeom>
        </p:spPr>
        <p:txBody>
          <a:bodyPr vert="horz" lIns="91321" tIns="45661" rIns="91321" bIns="4566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321" tIns="45661" rIns="91321" bIns="45661" rtlCol="0"/>
          <a:lstStyle>
            <a:lvl1pPr algn="r">
              <a:defRPr sz="1200"/>
            </a:lvl1pPr>
          </a:lstStyle>
          <a:p>
            <a:fld id="{348DA6F8-7004-4F9A-A873-03CC72CF1B0B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93750" y="744538"/>
            <a:ext cx="521017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21" tIns="45661" rIns="91321" bIns="4566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321" tIns="45661" rIns="91321" bIns="45661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6332"/>
          </a:xfrm>
          <a:prstGeom prst="rect">
            <a:avLst/>
          </a:prstGeom>
        </p:spPr>
        <p:txBody>
          <a:bodyPr vert="horz" lIns="91321" tIns="45661" rIns="91321" bIns="4566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6332"/>
          </a:xfrm>
          <a:prstGeom prst="rect">
            <a:avLst/>
          </a:prstGeom>
        </p:spPr>
        <p:txBody>
          <a:bodyPr vert="horz" lIns="91321" tIns="45661" rIns="91321" bIns="45661" rtlCol="0" anchor="b"/>
          <a:lstStyle>
            <a:lvl1pPr algn="r">
              <a:defRPr sz="1200"/>
            </a:lvl1pPr>
          </a:lstStyle>
          <a:p>
            <a:fld id="{BA6B2348-618B-48DC-B58A-34B67EB03D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5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617192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234382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851574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468766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3085957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703148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320339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937531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30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225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7894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9498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996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9835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63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63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63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63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8079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331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331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331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709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60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180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607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545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545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29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712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538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535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535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16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394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1804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9257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7305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1071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651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027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0992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54182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515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17794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0663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981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9811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0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MS_조사데이터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40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맨홀-맨홀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30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관리_시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70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관리_구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430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MS_포장상태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MS_포장상태예측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097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MS_조사데이터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696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포장관리_시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포장관리_구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8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포장관리_의사결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16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83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맨홀-맨홀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3246441" y="3601181"/>
            <a:ext cx="6119813" cy="1658937"/>
            <a:chOff x="3113088" y="2684463"/>
            <a:chExt cx="6119812" cy="1658937"/>
          </a:xfrm>
        </p:grpSpPr>
        <p:sp>
          <p:nvSpPr>
            <p:cNvPr id="3" name="Line 4"/>
            <p:cNvSpPr>
              <a:spLocks noChangeShapeType="1"/>
            </p:cNvSpPr>
            <p:nvPr userDrawn="1"/>
          </p:nvSpPr>
          <p:spPr bwMode="auto">
            <a:xfrm>
              <a:off x="3113088" y="2684463"/>
              <a:ext cx="6119812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 sz="1862"/>
            </a:p>
          </p:txBody>
        </p:sp>
        <p:sp>
          <p:nvSpPr>
            <p:cNvPr id="4" name="Line 5"/>
            <p:cNvSpPr>
              <a:spLocks noChangeShapeType="1"/>
            </p:cNvSpPr>
            <p:nvPr userDrawn="1"/>
          </p:nvSpPr>
          <p:spPr bwMode="auto">
            <a:xfrm>
              <a:off x="3113088" y="4343400"/>
              <a:ext cx="6119812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 sz="1862"/>
            </a:p>
          </p:txBody>
        </p:sp>
      </p:grp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4568825" y="3275122"/>
            <a:ext cx="3475038" cy="245720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lIns="90951" tIns="45472" rIns="90951" bIns="45472" anchor="ctr">
            <a:spAutoFit/>
          </a:bodyPr>
          <a:lstStyle/>
          <a:p>
            <a:pPr defTabSz="941332"/>
            <a:r>
              <a:rPr kumimoji="0" lang="en-US" altLang="ko-KR" sz="1000" dirty="0">
                <a:latin typeface="Verdana" pitchFamily="34" charset="0"/>
                <a:ea typeface="돋움" pitchFamily="50" charset="-127"/>
              </a:rPr>
              <a:t>G- </a:t>
            </a:r>
            <a:r>
              <a:rPr kumimoji="0" lang="en-US" altLang="ko-KR" sz="1000" dirty="0" err="1">
                <a:latin typeface="Verdana" pitchFamily="34" charset="0"/>
                <a:ea typeface="돋움" pitchFamily="50" charset="-127"/>
              </a:rPr>
              <a:t>inno</a:t>
            </a:r>
            <a:r>
              <a:rPr kumimoji="0" lang="en-US" altLang="ko-KR" sz="1000" dirty="0">
                <a:latin typeface="Verdana" pitchFamily="34" charset="0"/>
                <a:ea typeface="돋움" pitchFamily="50" charset="-127"/>
              </a:rPr>
              <a:t> systems </a:t>
            </a:r>
            <a:r>
              <a:rPr kumimoji="0" lang="en-US" altLang="ko-KR" sz="1000" dirty="0">
                <a:solidFill>
                  <a:schemeClr val="accent2"/>
                </a:solidFill>
                <a:latin typeface="Verdana" pitchFamily="34" charset="0"/>
                <a:ea typeface="돋움" pitchFamily="50" charset="-127"/>
              </a:rPr>
              <a:t>Global Innovation Systems.</a:t>
            </a:r>
          </a:p>
        </p:txBody>
      </p:sp>
    </p:spTree>
    <p:extLst>
      <p:ext uri="{BB962C8B-B14F-4D97-AF65-F5344CB8AC3E}">
        <p14:creationId xmlns:p14="http://schemas.microsoft.com/office/powerpoint/2010/main" val="546195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시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552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구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96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포장상태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845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예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1933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197" y="1473101"/>
            <a:ext cx="9451181" cy="3133725"/>
          </a:xfrm>
        </p:spPr>
        <p:txBody>
          <a:bodyPr anchor="b"/>
          <a:lstStyle>
            <a:lvl1pPr algn="ctr">
              <a:defRPr sz="620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5197" y="4727676"/>
            <a:ext cx="9451181" cy="2173187"/>
          </a:xfrm>
        </p:spPr>
        <p:txBody>
          <a:bodyPr/>
          <a:lstStyle>
            <a:lvl1pPr marL="0" indent="0" algn="ctr">
              <a:buNone/>
              <a:defRPr sz="2481"/>
            </a:lvl1pPr>
            <a:lvl2pPr marL="472553" indent="0" algn="ctr">
              <a:buNone/>
              <a:defRPr sz="2067"/>
            </a:lvl2pPr>
            <a:lvl3pPr marL="945106" indent="0" algn="ctr">
              <a:buNone/>
              <a:defRPr sz="1860"/>
            </a:lvl3pPr>
            <a:lvl4pPr marL="1417659" indent="0" algn="ctr">
              <a:buNone/>
              <a:defRPr sz="1654"/>
            </a:lvl4pPr>
            <a:lvl5pPr marL="1890212" indent="0" algn="ctr">
              <a:buNone/>
              <a:defRPr sz="1654"/>
            </a:lvl5pPr>
            <a:lvl6pPr marL="2362766" indent="0" algn="ctr">
              <a:buNone/>
              <a:defRPr sz="1654"/>
            </a:lvl6pPr>
            <a:lvl7pPr marL="2835319" indent="0" algn="ctr">
              <a:buNone/>
              <a:defRPr sz="1654"/>
            </a:lvl7pPr>
            <a:lvl8pPr marL="3307871" indent="0" algn="ctr">
              <a:buNone/>
              <a:defRPr sz="1654"/>
            </a:lvl8pPr>
            <a:lvl9pPr marL="3780424" indent="0" algn="ctr">
              <a:buNone/>
              <a:defRPr sz="1654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C564-9C6D-EA4D-9CAB-217A5EA37E6B}" type="datetimeFigureOut">
              <a:rPr kumimoji="1" lang="ko-KR" altLang="en-US" smtClean="0"/>
              <a:t>2017-08-24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92A4-E816-C34B-AD8C-D3581BFF2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558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브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3246438" y="3601181"/>
            <a:ext cx="6119813" cy="1658937"/>
            <a:chOff x="3113088" y="2684463"/>
            <a:chExt cx="6119812" cy="1658937"/>
          </a:xfrm>
        </p:grpSpPr>
        <p:sp>
          <p:nvSpPr>
            <p:cNvPr id="3" name="Line 4"/>
            <p:cNvSpPr>
              <a:spLocks noChangeShapeType="1"/>
            </p:cNvSpPr>
            <p:nvPr userDrawn="1"/>
          </p:nvSpPr>
          <p:spPr bwMode="auto">
            <a:xfrm>
              <a:off x="3113088" y="2684463"/>
              <a:ext cx="6119812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" name="Line 5"/>
            <p:cNvSpPr>
              <a:spLocks noChangeShapeType="1"/>
            </p:cNvSpPr>
            <p:nvPr userDrawn="1"/>
          </p:nvSpPr>
          <p:spPr bwMode="auto">
            <a:xfrm>
              <a:off x="3113088" y="4343400"/>
              <a:ext cx="6119812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포장상태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99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의사결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50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조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60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맨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45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관리_의사결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60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57" r:id="rId2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89121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178242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767363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356482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41840" indent="-44184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7320" indent="-368199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2802" indent="-29456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61922" indent="-29456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51043" indent="-29456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164" indent="-294560" algn="l" defTabSz="1178242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9284" indent="-294560" algn="l" defTabSz="1178242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8405" indent="-294560" algn="l" defTabSz="1178242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7524" indent="-294560" algn="l" defTabSz="1178242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9121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8242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7363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6482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5603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4724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23843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12964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0"/>
          <p:cNvSpPr>
            <a:spLocks noChangeArrowheads="1"/>
          </p:cNvSpPr>
          <p:nvPr userDrawn="1"/>
        </p:nvSpPr>
        <p:spPr bwMode="auto">
          <a:xfrm>
            <a:off x="426938" y="285721"/>
            <a:ext cx="11769548" cy="304205"/>
          </a:xfrm>
          <a:prstGeom prst="rect">
            <a:avLst/>
          </a:prstGeom>
          <a:solidFill>
            <a:srgbClr val="EAEAEA"/>
          </a:solidFill>
          <a:ln w="3175" algn="ctr">
            <a:noFill/>
            <a:miter lim="800000"/>
            <a:headEnd/>
            <a:tailEnd/>
          </a:ln>
        </p:spPr>
        <p:txBody>
          <a:bodyPr lIns="107615" tIns="53808" rIns="107615" bIns="53808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chemeClr val="tx1"/>
                </a:solidFill>
                <a:latin typeface="+mn-ea"/>
                <a:ea typeface="+mn-ea"/>
              </a:rPr>
              <a:t>경기도 포장관리시스템 기본조사 용역</a:t>
            </a:r>
          </a:p>
        </p:txBody>
      </p:sp>
      <p:sp>
        <p:nvSpPr>
          <p:cNvPr id="16" name="Line 14"/>
          <p:cNvSpPr>
            <a:spLocks noChangeShapeType="1"/>
          </p:cNvSpPr>
          <p:nvPr userDrawn="1"/>
        </p:nvSpPr>
        <p:spPr bwMode="auto">
          <a:xfrm>
            <a:off x="426938" y="592007"/>
            <a:ext cx="1176147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117818" tIns="58910" rIns="117818" bIns="58910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1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762" r:id="rId3"/>
    <p:sldLayoutId id="2147483763" r:id="rId4"/>
    <p:sldLayoutId id="2147483764" r:id="rId5"/>
    <p:sldLayoutId id="2147483766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89094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178188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767281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356373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41820" indent="-44182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7275" indent="-368181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2733" indent="-294547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61826" indent="-294547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50920" indent="-294547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013" indent="-294547" algn="l" defTabSz="1178188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9106" indent="-294547" algn="l" defTabSz="1178188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8200" indent="-294547" algn="l" defTabSz="1178188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7292" indent="-294547" algn="l" defTabSz="1178188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9094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8188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7281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6373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5466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4560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23651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12745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Group 5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60017539"/>
              </p:ext>
            </p:extLst>
          </p:nvPr>
        </p:nvGraphicFramePr>
        <p:xfrm>
          <a:off x="148800" y="179883"/>
          <a:ext cx="12271800" cy="8654081"/>
        </p:xfrm>
        <a:graphic>
          <a:graphicData uri="http://schemas.openxmlformats.org/drawingml/2006/table">
            <a:tbl>
              <a:tblPr/>
              <a:tblGrid>
                <a:gridCol w="10091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81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93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57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138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884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4089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8842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156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26621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7934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90000" marR="90000" marT="10801" marB="10801" anchor="ctr" horzOverflow="overflow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auto" latinLnBrk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경기도 포장관리시스템 기본조사용역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화면유형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 이 지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2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 성 자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개발팀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19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0000" marR="90000" marT="10801" marB="10801" anchor="ctr" horzOverflow="overflow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UI   ID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1.0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작성일자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3444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2017-08-02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96251">
                <a:tc gridSpan="10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0000" marR="90000" marT="10801" marB="10801" anchor="ctr" horzOverflow="overflow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0000" marR="90000" marT="10800" marB="10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0000" marR="90000" marT="10800" marB="10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0000" marR="90000" marT="10800" marB="10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Rectangle 105"/>
          <p:cNvSpPr>
            <a:spLocks noChangeArrowheads="1"/>
          </p:cNvSpPr>
          <p:nvPr userDrawn="1"/>
        </p:nvSpPr>
        <p:spPr bwMode="auto">
          <a:xfrm>
            <a:off x="11157425" y="211735"/>
            <a:ext cx="595313" cy="1127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87270" tIns="43636" rIns="87270" bIns="43636" anchor="ctr"/>
          <a:lstStyle/>
          <a:p>
            <a:pPr algn="l" defTabSz="873084"/>
            <a:fld id="{E1BC3130-B1B8-446F-8125-38175A76AB08}" type="slidenum">
              <a:rPr lang="en-US" altLang="ko-KR" sz="1000" u="none" smtClean="0">
                <a:latin typeface="+mn-ea"/>
                <a:ea typeface="+mn-ea"/>
              </a:rPr>
              <a:pPr algn="l" defTabSz="873084"/>
              <a:t>‹#›</a:t>
            </a:fld>
            <a:endParaRPr lang="en-US" altLang="ko-KR" sz="1000" u="none" dirty="0">
              <a:latin typeface="+mn-ea"/>
              <a:ea typeface="+mn-ea"/>
            </a:endParaRP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222422" y="803088"/>
            <a:ext cx="12121978" cy="7955150"/>
          </a:xfrm>
          <a:prstGeom prst="rect">
            <a:avLst/>
          </a:prstGeom>
          <a:solidFill>
            <a:schemeClr val="bg1"/>
          </a:solidFill>
          <a:ln w="127000" cmpd="sng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 wrap="none" lIns="91399" tIns="45699" rIns="91399" bIns="45699" anchor="ctr"/>
          <a:lstStyle/>
          <a:p>
            <a:pPr marL="0" marR="0" indent="0" algn="ctr" defTabSz="123438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7" r:id="rId2"/>
    <p:sldLayoutId id="2147483768" r:id="rId3"/>
    <p:sldLayoutId id="2147483742" r:id="rId4"/>
    <p:sldLayoutId id="2147483769" r:id="rId5"/>
    <p:sldLayoutId id="2147483770" r:id="rId6"/>
    <p:sldLayoutId id="2147483744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84" r:id="rId13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89067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178133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767199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356263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41799" indent="-441799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7230" indent="-368163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2665" indent="-294533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61730" indent="-294533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50797" indent="-294533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9863" indent="-294533" algn="l" defTabSz="1178133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8928" indent="-294533" algn="l" defTabSz="1178133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7995" indent="-294533" algn="l" defTabSz="1178133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7060" indent="-294533" algn="l" defTabSz="1178133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9067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8133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7199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6263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5330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4397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23459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12526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23.emf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23.emf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23.emf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openxmlformats.org/officeDocument/2006/relationships/image" Target="../media/image23.emf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4.png"/><Relationship Id="rId5" Type="http://schemas.openxmlformats.org/officeDocument/2006/relationships/image" Target="../media/image26.png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12" Type="http://schemas.openxmlformats.org/officeDocument/2006/relationships/image" Target="../media/image7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2.png"/><Relationship Id="rId1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2.png"/><Relationship Id="rId1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3.emf"/><Relationship Id="rId9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Relationship Id="rId4" Type="http://schemas.openxmlformats.org/officeDocument/2006/relationships/hyperlink" Target="mailto:ehtest@gg.go.kr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4" Type="http://schemas.openxmlformats.org/officeDocument/2006/relationships/chart" Target="../charts/char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16.png"/><Relationship Id="rId3" Type="http://schemas.openxmlformats.org/officeDocument/2006/relationships/image" Target="../media/image38.png"/><Relationship Id="rId7" Type="http://schemas.openxmlformats.org/officeDocument/2006/relationships/chart" Target="../charts/chart5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4.xml"/><Relationship Id="rId11" Type="http://schemas.openxmlformats.org/officeDocument/2006/relationships/image" Target="../media/image40.png"/><Relationship Id="rId5" Type="http://schemas.openxmlformats.org/officeDocument/2006/relationships/chart" Target="../charts/chart3.xml"/><Relationship Id="rId10" Type="http://schemas.openxmlformats.org/officeDocument/2006/relationships/image" Target="../media/image2.png"/><Relationship Id="rId4" Type="http://schemas.openxmlformats.org/officeDocument/2006/relationships/chart" Target="../charts/chart2.xml"/><Relationship Id="rId9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738275"/>
              </p:ext>
            </p:extLst>
          </p:nvPr>
        </p:nvGraphicFramePr>
        <p:xfrm>
          <a:off x="8443913" y="4835526"/>
          <a:ext cx="2614612" cy="714378"/>
        </p:xfrm>
        <a:graphic>
          <a:graphicData uri="http://schemas.openxmlformats.org/drawingml/2006/table">
            <a:tbl>
              <a:tblPr/>
              <a:tblGrid>
                <a:gridCol w="1001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3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단 계 명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상세설계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활 동 명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UI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설계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버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     </a:t>
                      </a:r>
                      <a:r>
                        <a:rPr kumimoji="1" 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전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Version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1.0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</a:txBody>
                  <a:tcPr marL="90000" marR="9000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부제목 14"/>
          <p:cNvSpPr>
            <a:spLocks/>
          </p:cNvSpPr>
          <p:nvPr/>
        </p:nvSpPr>
        <p:spPr bwMode="auto">
          <a:xfrm>
            <a:off x="8458200" y="3327400"/>
            <a:ext cx="267335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75" tIns="47888" rIns="95775" bIns="47888"/>
          <a:lstStyle/>
          <a:p>
            <a:pPr algn="r"/>
            <a:r>
              <a:rPr lang="en-US" altLang="ko-KR" sz="1300" dirty="0">
                <a:solidFill>
                  <a:srgbClr val="898989"/>
                </a:solidFill>
                <a:latin typeface="HY견고딕" pitchFamily="18" charset="-127"/>
                <a:ea typeface="HY견고딕" pitchFamily="18" charset="-127"/>
                <a:cs typeface="굴림" charset="-127"/>
              </a:rPr>
              <a:t>(</a:t>
            </a:r>
            <a:r>
              <a:rPr lang="ko-KR" altLang="en-US" sz="1300" dirty="0">
                <a:solidFill>
                  <a:srgbClr val="898989"/>
                </a:solidFill>
                <a:latin typeface="HY견고딕" pitchFamily="18" charset="-127"/>
                <a:ea typeface="HY견고딕" pitchFamily="18" charset="-127"/>
                <a:cs typeface="굴림" charset="-127"/>
              </a:rPr>
              <a:t>문서번호 </a:t>
            </a:r>
            <a:r>
              <a:rPr lang="en-US" altLang="ko-KR" sz="1300" dirty="0">
                <a:solidFill>
                  <a:srgbClr val="898989"/>
                </a:solidFill>
                <a:latin typeface="HY견고딕" pitchFamily="18" charset="-127"/>
                <a:ea typeface="HY견고딕" pitchFamily="18" charset="-127"/>
                <a:cs typeface="굴림" charset="-127"/>
              </a:rPr>
              <a:t>: 201701-DD412)</a:t>
            </a:r>
            <a:endParaRPr lang="ko-KR" altLang="ko-KR" dirty="0">
              <a:ea typeface="HY견고딕" pitchFamily="18" charset="-127"/>
              <a:cs typeface="굴림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1897380" y="1912939"/>
            <a:ext cx="9199244" cy="563563"/>
          </a:xfrm>
          <a:prstGeom prst="rect">
            <a:avLst/>
          </a:prstGeom>
        </p:spPr>
        <p:txBody>
          <a:bodyPr lIns="91435" tIns="45718" rIns="91435" bIns="45718"/>
          <a:lstStyle/>
          <a:p>
            <a:pPr algn="r"/>
            <a:r>
              <a:rPr lang="ko-KR" altLang="en-US" sz="2800" dirty="0">
                <a:solidFill>
                  <a:srgbClr val="898989"/>
                </a:solidFill>
                <a:latin typeface="HY견고딕"/>
                <a:ea typeface="HY견고딕"/>
                <a:cs typeface="굴림"/>
              </a:rPr>
              <a:t>경기도 포장관리시스템 기본조사 용역</a:t>
            </a:r>
            <a:endParaRPr lang="ko-KR" altLang="ko-KR" sz="2800" dirty="0">
              <a:latin typeface="맑은 고딕"/>
              <a:ea typeface="맑은 고딕"/>
              <a:cs typeface="굴림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87600" y="948267"/>
            <a:ext cx="2353733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sdfsdf</a:t>
            </a: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8" y="1439437"/>
            <a:ext cx="10307479" cy="7280020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136485"/>
              </p:ext>
            </p:extLst>
          </p:nvPr>
        </p:nvGraphicFramePr>
        <p:xfrm>
          <a:off x="10525815" y="879368"/>
          <a:ext cx="1749865" cy="4346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 컨트롤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7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인쇄 버튼을 누르면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현재화면인쇄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창이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현재 지도화면을 프린터로 출력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148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이미지 저장 버튼을 누르면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지도 이미지 저장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창이 뜸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저장할 파일명을 입력하고 저장하면 사용자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에 현재 지도 이미지가 저장됨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sp>
        <p:nvSpPr>
          <p:cNvPr id="22" name="텍스트 상자 139"/>
          <p:cNvSpPr txBox="1"/>
          <p:nvPr/>
        </p:nvSpPr>
        <p:spPr>
          <a:xfrm>
            <a:off x="175408" y="789907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인쇄 및 이미지 저장</a:t>
            </a:r>
            <a:endParaRPr kumimoji="1" lang="en-US" altLang="ko-KR" sz="919" b="1" dirty="0">
              <a:latin typeface="+mj-ea"/>
              <a:ea typeface="+mj-ea"/>
              <a:cs typeface="YDIYGO34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4475" y="2601708"/>
            <a:ext cx="7169415" cy="4336117"/>
            <a:chOff x="1250935" y="2269188"/>
            <a:chExt cx="4121483" cy="4511564"/>
          </a:xfrm>
        </p:grpSpPr>
        <p:grpSp>
          <p:nvGrpSpPr>
            <p:cNvPr id="34" name="그룹 33"/>
            <p:cNvGrpSpPr/>
            <p:nvPr/>
          </p:nvGrpSpPr>
          <p:grpSpPr>
            <a:xfrm>
              <a:off x="1250935" y="2269188"/>
              <a:ext cx="4118177" cy="4511564"/>
              <a:chOff x="3518179" y="5479910"/>
              <a:chExt cx="4118177" cy="4511564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518179" y="5479910"/>
                <a:ext cx="4118177" cy="4511564"/>
                <a:chOff x="2133010" y="4868843"/>
                <a:chExt cx="4118177" cy="6284161"/>
              </a:xfrm>
            </p:grpSpPr>
            <p:sp>
              <p:nvSpPr>
                <p:cNvPr id="37" name="오각형[P] 134"/>
                <p:cNvSpPr/>
                <p:nvPr/>
              </p:nvSpPr>
              <p:spPr>
                <a:xfrm>
                  <a:off x="2133010" y="4868843"/>
                  <a:ext cx="4118177" cy="6284161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>
                      <a:solidFill>
                        <a:schemeClr val="tx1"/>
                      </a:solidFill>
                    </a:rPr>
                    <a:t>현재 화면 인쇄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직사각형 35"/>
              <p:cNvSpPr/>
              <p:nvPr/>
            </p:nvSpPr>
            <p:spPr>
              <a:xfrm>
                <a:off x="7141932" y="5866995"/>
                <a:ext cx="358234" cy="329144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인쇄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십자형[C] 112"/>
            <p:cNvSpPr/>
            <p:nvPr/>
          </p:nvSpPr>
          <p:spPr>
            <a:xfrm rot="18900000">
              <a:off x="5244213" y="2339131"/>
              <a:ext cx="128205" cy="21148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037914" y="7109562"/>
            <a:ext cx="3603802" cy="682112"/>
            <a:chOff x="3518179" y="6853283"/>
            <a:chExt cx="4118177" cy="1314359"/>
          </a:xfrm>
        </p:grpSpPr>
        <p:grpSp>
          <p:nvGrpSpPr>
            <p:cNvPr id="45" name="그룹 44"/>
            <p:cNvGrpSpPr/>
            <p:nvPr/>
          </p:nvGrpSpPr>
          <p:grpSpPr>
            <a:xfrm>
              <a:off x="3518179" y="6853283"/>
              <a:ext cx="4118177" cy="1314359"/>
              <a:chOff x="2133010" y="4868843"/>
              <a:chExt cx="4118177" cy="1314359"/>
            </a:xfrm>
          </p:grpSpPr>
          <p:sp>
            <p:nvSpPr>
              <p:cNvPr id="47" name="오각형[P] 134"/>
              <p:cNvSpPr/>
              <p:nvPr/>
            </p:nvSpPr>
            <p:spPr>
              <a:xfrm>
                <a:off x="2133010" y="4868843"/>
                <a:ext cx="4118177" cy="1314359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>
                    <a:solidFill>
                      <a:schemeClr val="tx1"/>
                    </a:solidFill>
                  </a:rPr>
                  <a:t>지도 이미지 저장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직사각형 45"/>
            <p:cNvSpPr/>
            <p:nvPr/>
          </p:nvSpPr>
          <p:spPr>
            <a:xfrm>
              <a:off x="6866021" y="7464399"/>
              <a:ext cx="646539" cy="591456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>
                  <a:solidFill>
                    <a:schemeClr val="bg1"/>
                  </a:solidFill>
                </a:rPr>
                <a:t>저장</a:t>
              </a:r>
              <a:endParaRPr lang="ko-KR" altLang="en-US" sz="87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십자형[C] 112"/>
          <p:cNvSpPr/>
          <p:nvPr/>
        </p:nvSpPr>
        <p:spPr>
          <a:xfrm rot="18900000">
            <a:off x="4398617" y="7133416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50" name="TextBox 49"/>
          <p:cNvSpPr txBox="1"/>
          <p:nvPr/>
        </p:nvSpPr>
        <p:spPr>
          <a:xfrm>
            <a:off x="1157581" y="7395495"/>
            <a:ext cx="52129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파일명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775515" y="7385973"/>
            <a:ext cx="2083749" cy="23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52" name="TextBox 51"/>
          <p:cNvSpPr txBox="1"/>
          <p:nvPr/>
        </p:nvSpPr>
        <p:spPr>
          <a:xfrm>
            <a:off x="1157580" y="2960486"/>
            <a:ext cx="409086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제목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775515" y="2950963"/>
            <a:ext cx="5444678" cy="23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제목을 입력하세요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49" y="3358745"/>
            <a:ext cx="6674019" cy="325000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157580" y="6687013"/>
            <a:ext cx="2236510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업무 참고용으로만 활용하시기 바랍니다</a:t>
            </a:r>
            <a:r>
              <a:rPr lang="en-US" altLang="ko-KR" sz="875"/>
              <a:t>.</a:t>
            </a:r>
            <a:endParaRPr lang="ko-KR" altLang="en-US" sz="875"/>
          </a:p>
        </p:txBody>
      </p:sp>
      <p:sp>
        <p:nvSpPr>
          <p:cNvPr id="59" name="TextBox 58"/>
          <p:cNvSpPr txBox="1"/>
          <p:nvPr/>
        </p:nvSpPr>
        <p:spPr>
          <a:xfrm>
            <a:off x="6736844" y="6687013"/>
            <a:ext cx="129073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출력일시 </a:t>
            </a:r>
            <a:r>
              <a:rPr lang="en-US" altLang="ko-KR" sz="875"/>
              <a:t>: 2017-07…..</a:t>
            </a:r>
            <a:endParaRPr lang="ko-KR" altLang="en-US" sz="875"/>
          </a:p>
        </p:txBody>
      </p:sp>
      <p:sp>
        <p:nvSpPr>
          <p:cNvPr id="60" name="TextBox 59"/>
          <p:cNvSpPr txBox="1"/>
          <p:nvPr/>
        </p:nvSpPr>
        <p:spPr>
          <a:xfrm>
            <a:off x="5401843" y="6687013"/>
            <a:ext cx="96212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출력자 </a:t>
            </a:r>
            <a:r>
              <a:rPr lang="en-US" altLang="ko-KR" sz="875"/>
              <a:t>: </a:t>
            </a:r>
            <a:r>
              <a:rPr lang="ko-KR" altLang="en-US" sz="875"/>
              <a:t>김도청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80713" y="2620089"/>
            <a:ext cx="275124" cy="1960004"/>
            <a:chOff x="258972" y="2258184"/>
            <a:chExt cx="314393" cy="2239758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sp>
        <p:nvSpPr>
          <p:cNvPr id="65" name="타원 64"/>
          <p:cNvSpPr>
            <a:spLocks noChangeAspect="1"/>
          </p:cNvSpPr>
          <p:nvPr/>
        </p:nvSpPr>
        <p:spPr>
          <a:xfrm>
            <a:off x="628044" y="331579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34666" y="3672016"/>
            <a:ext cx="603248" cy="364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47" idx="1"/>
          </p:cNvCxnSpPr>
          <p:nvPr/>
        </p:nvCxnSpPr>
        <p:spPr>
          <a:xfrm>
            <a:off x="328577" y="4679501"/>
            <a:ext cx="709337" cy="2771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>
            <a:spLocks noChangeAspect="1"/>
          </p:cNvSpPr>
          <p:nvPr/>
        </p:nvSpPr>
        <p:spPr>
          <a:xfrm>
            <a:off x="628044" y="528052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84" name="그룹 83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8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8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1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2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66" name="직사각형 6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4236" y="3991383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54236" y="4327554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92003"/>
              </p:ext>
            </p:extLst>
          </p:nvPr>
        </p:nvGraphicFramePr>
        <p:xfrm>
          <a:off x="10522870" y="885616"/>
          <a:ext cx="1749865" cy="5375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정보통합조회</a:t>
                      </a:r>
                      <a:endParaRPr kumimoji="1" lang="en-US" altLang="ko-KR" sz="7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 속성 편집</a:t>
                      </a:r>
                      <a:endParaRPr kumimoji="1"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413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노선정보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반경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100m]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 조건으로 조회지점 지도위치에서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 반경에 해당하는 노선이 셀렉션됨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의 경우는 조회할 반경을 사용자가 직접 지정한다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      기본값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100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grpSp>
        <p:nvGrpSpPr>
          <p:cNvPr id="58" name="그룹 57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4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4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4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5"/>
            <a:ext cx="5103261" cy="1204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9438888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>
            <a:spLocks noChangeAspect="1"/>
          </p:cNvSpPr>
          <p:nvPr/>
        </p:nvSpPr>
        <p:spPr>
          <a:xfrm>
            <a:off x="5103904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734837" y="59839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>
            <a:spLocks noChangeAspect="1"/>
          </p:cNvSpPr>
          <p:nvPr/>
        </p:nvSpPr>
        <p:spPr>
          <a:xfrm>
            <a:off x="9472456" y="78974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77" name="타원 76"/>
          <p:cNvSpPr>
            <a:spLocks noChangeAspect="1"/>
          </p:cNvSpPr>
          <p:nvPr/>
        </p:nvSpPr>
        <p:spPr>
          <a:xfrm>
            <a:off x="9138236" y="79086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1</a:t>
            </a:r>
            <a:endParaRPr kumimoji="1" lang="ko-KR" altLang="en-US" sz="1400" dirty="0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cxnSp>
        <p:nvCxnSpPr>
          <p:cNvPr id="72" name="직선 연결선 71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58803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5568068" y="2094702"/>
            <a:ext cx="633507" cy="498910"/>
            <a:chOff x="462020" y="3649687"/>
            <a:chExt cx="633507" cy="498910"/>
          </a:xfrm>
        </p:grpSpPr>
        <p:sp>
          <p:nvSpPr>
            <p:cNvPr id="85" name="타원 84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/>
                <a:t>노선정보</a:t>
              </a:r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8286038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/>
          <p:cNvGrpSpPr/>
          <p:nvPr/>
        </p:nvGrpSpPr>
        <p:grpSpPr>
          <a:xfrm>
            <a:off x="8453669" y="2144103"/>
            <a:ext cx="1931057" cy="241271"/>
            <a:chOff x="5586993" y="2144103"/>
            <a:chExt cx="1931057" cy="241271"/>
          </a:xfrm>
        </p:grpSpPr>
        <p:sp>
          <p:nvSpPr>
            <p:cNvPr id="90" name="타원 89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94" name="타원 93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6319742" y="2094702"/>
            <a:ext cx="857927" cy="619651"/>
            <a:chOff x="320039" y="3649687"/>
            <a:chExt cx="857927" cy="619651"/>
          </a:xfrm>
        </p:grpSpPr>
        <p:sp>
          <p:nvSpPr>
            <p:cNvPr id="107" name="타원 106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7311684" y="2094702"/>
            <a:ext cx="902811" cy="620644"/>
            <a:chOff x="373317" y="3649687"/>
            <a:chExt cx="902811" cy="620644"/>
          </a:xfrm>
        </p:grpSpPr>
        <p:sp>
          <p:nvSpPr>
            <p:cNvPr id="110" name="타원 109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3136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09270"/>
              </p:ext>
            </p:extLst>
          </p:nvPr>
        </p:nvGraphicFramePr>
        <p:xfrm>
          <a:off x="10522870" y="885616"/>
          <a:ext cx="1749865" cy="597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1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25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노선정보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반경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100m]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 조건으로 조회지점 지도위치에서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 반경에 해당하는 노선이 셀렉션됨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25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조회된 노선의 기본정보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선택시 전체 노선 선택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노선일 경우 복수개 목록으로 표출됨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09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열기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접기 버튼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818271"/>
              </p:ext>
            </p:extLst>
          </p:nvPr>
        </p:nvGraphicFramePr>
        <p:xfrm>
          <a:off x="5556394" y="3199697"/>
          <a:ext cx="4710783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안성시 서운면 현매리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파주시 문산읍 사목리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72.1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1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5103904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21" name="타원 120"/>
          <p:cNvSpPr>
            <a:spLocks noChangeAspect="1"/>
          </p:cNvSpPr>
          <p:nvPr/>
        </p:nvSpPr>
        <p:spPr>
          <a:xfrm>
            <a:off x="3734837" y="59839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22" name="타원 121"/>
          <p:cNvSpPr>
            <a:spLocks noChangeAspect="1"/>
          </p:cNvSpPr>
          <p:nvPr/>
        </p:nvSpPr>
        <p:spPr>
          <a:xfrm>
            <a:off x="6616766" y="273017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123" name="타원 122"/>
          <p:cNvSpPr>
            <a:spLocks noChangeAspect="1"/>
          </p:cNvSpPr>
          <p:nvPr/>
        </p:nvSpPr>
        <p:spPr>
          <a:xfrm>
            <a:off x="9879918" y="273017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7" name="직사각형 86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모서리가 둥근 직사각형 95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858803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5568068" y="2094702"/>
            <a:ext cx="633507" cy="498910"/>
            <a:chOff x="462020" y="3649687"/>
            <a:chExt cx="633507" cy="498910"/>
          </a:xfrm>
        </p:grpSpPr>
        <p:sp>
          <p:nvSpPr>
            <p:cNvPr id="108" name="타원 107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/>
                <a:t>노선정보</a:t>
              </a:r>
            </a:p>
          </p:txBody>
        </p:sp>
      </p:grpSp>
      <p:cxnSp>
        <p:nvCxnSpPr>
          <p:cNvPr id="111" name="직선 연결선 110"/>
          <p:cNvCxnSpPr/>
          <p:nvPr/>
        </p:nvCxnSpPr>
        <p:spPr>
          <a:xfrm>
            <a:off x="8286038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/>
          <p:cNvGrpSpPr/>
          <p:nvPr/>
        </p:nvGrpSpPr>
        <p:grpSpPr>
          <a:xfrm>
            <a:off x="8453669" y="2144103"/>
            <a:ext cx="1931057" cy="241271"/>
            <a:chOff x="5586993" y="2144103"/>
            <a:chExt cx="1931057" cy="241271"/>
          </a:xfrm>
        </p:grpSpPr>
        <p:sp>
          <p:nvSpPr>
            <p:cNvPr id="113" name="타원 112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119" name="타원 118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6319742" y="2094702"/>
            <a:ext cx="857927" cy="619651"/>
            <a:chOff x="320039" y="3649687"/>
            <a:chExt cx="857927" cy="619651"/>
          </a:xfrm>
        </p:grpSpPr>
        <p:sp>
          <p:nvSpPr>
            <p:cNvPr id="126" name="타원 125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7311684" y="2094702"/>
            <a:ext cx="902811" cy="620644"/>
            <a:chOff x="373317" y="3649687"/>
            <a:chExt cx="902811" cy="620644"/>
          </a:xfrm>
        </p:grpSpPr>
        <p:sp>
          <p:nvSpPr>
            <p:cNvPr id="129" name="타원 128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36420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25694"/>
              </p:ext>
            </p:extLst>
          </p:nvPr>
        </p:nvGraphicFramePr>
        <p:xfrm>
          <a:off x="5556394" y="3199697"/>
          <a:ext cx="4710783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안성시 서운면 현매리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파주시 문산읍 사목리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72.1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1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모서리가 둥근 직사각형 70"/>
          <p:cNvSpPr/>
          <p:nvPr/>
        </p:nvSpPr>
        <p:spPr>
          <a:xfrm>
            <a:off x="170160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1396121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74" name="직선 연결선[R] 14"/>
          <p:cNvCxnSpPr/>
          <p:nvPr/>
        </p:nvCxnSpPr>
        <p:spPr>
          <a:xfrm>
            <a:off x="1501708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오각형[P] 187"/>
          <p:cNvSpPr/>
          <p:nvPr/>
        </p:nvSpPr>
        <p:spPr>
          <a:xfrm>
            <a:off x="9902917" y="6330231"/>
            <a:ext cx="578358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  위치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192435" y="6381099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cxnSp>
        <p:nvCxnSpPr>
          <p:cNvPr id="77" name="직선 연결선[R] 25"/>
          <p:cNvCxnSpPr/>
          <p:nvPr/>
        </p:nvCxnSpPr>
        <p:spPr>
          <a:xfrm flipH="1">
            <a:off x="236131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92435" y="6663744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노선 데이터로 검색</a:t>
            </a:r>
            <a:endParaRPr lang="en-US" altLang="ko-KR" sz="788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>
                <a:latin typeface="돋움" charset="-127"/>
              </a:rPr>
              <a:t>10m</a:t>
            </a:r>
            <a:r>
              <a:rPr lang="ko-KR" altLang="en-US" sz="788">
                <a:latin typeface="돋움" charset="-127"/>
              </a:rPr>
              <a:t>셀로 검색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80" name="오각형[P] 191"/>
          <p:cNvSpPr/>
          <p:nvPr/>
        </p:nvSpPr>
        <p:spPr>
          <a:xfrm>
            <a:off x="3462974" y="6330231"/>
            <a:ext cx="6540152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노선정보 상세조회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82" name="직선 연결선[R] 61"/>
          <p:cNvCxnSpPr/>
          <p:nvPr/>
        </p:nvCxnSpPr>
        <p:spPr>
          <a:xfrm>
            <a:off x="2535178" y="6668063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1396121" y="6326012"/>
            <a:ext cx="2076934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5" name="오각형[P] 189"/>
          <p:cNvSpPr/>
          <p:nvPr/>
        </p:nvSpPr>
        <p:spPr>
          <a:xfrm>
            <a:off x="1396122" y="6330231"/>
            <a:ext cx="207693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1416817" y="6687819"/>
            <a:ext cx="994015" cy="223621"/>
            <a:chOff x="8702212" y="6842287"/>
            <a:chExt cx="1135892" cy="255539"/>
          </a:xfrm>
        </p:grpSpPr>
        <p:sp>
          <p:nvSpPr>
            <p:cNvPr id="87" name="직사각형 86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도로등급</a:t>
              </a: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90" name="오각형[P] 133"/>
          <p:cNvSpPr/>
          <p:nvPr/>
        </p:nvSpPr>
        <p:spPr>
          <a:xfrm>
            <a:off x="2236309" y="6722474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1411779" y="7203674"/>
            <a:ext cx="2002037" cy="223621"/>
            <a:chOff x="8741540" y="6842287"/>
            <a:chExt cx="2287790" cy="255539"/>
          </a:xfrm>
        </p:grpSpPr>
        <p:sp>
          <p:nvSpPr>
            <p:cNvPr id="92" name="직사각형 91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94" name="오각형[P] 101"/>
          <p:cNvSpPr/>
          <p:nvPr/>
        </p:nvSpPr>
        <p:spPr>
          <a:xfrm>
            <a:off x="1396122" y="6330231"/>
            <a:ext cx="214440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092280" y="837327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8" name="타원 107"/>
          <p:cNvSpPr>
            <a:spLocks noChangeAspect="1"/>
          </p:cNvSpPr>
          <p:nvPr/>
        </p:nvSpPr>
        <p:spPr>
          <a:xfrm>
            <a:off x="8992026" y="365730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10" name="그룹 109"/>
          <p:cNvGrpSpPr/>
          <p:nvPr/>
        </p:nvGrpSpPr>
        <p:grpSpPr>
          <a:xfrm>
            <a:off x="1416817" y="6939098"/>
            <a:ext cx="994015" cy="223621"/>
            <a:chOff x="8702212" y="6842287"/>
            <a:chExt cx="1135892" cy="255539"/>
          </a:xfrm>
        </p:grpSpPr>
        <p:sp>
          <p:nvSpPr>
            <p:cNvPr id="111" name="직사각형 110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13" name="오각형[P] 133"/>
          <p:cNvSpPr/>
          <p:nvPr/>
        </p:nvSpPr>
        <p:spPr>
          <a:xfrm>
            <a:off x="2236309" y="6973753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16" name="오각형[P] 140"/>
          <p:cNvSpPr/>
          <p:nvPr/>
        </p:nvSpPr>
        <p:spPr>
          <a:xfrm>
            <a:off x="6655033" y="8362021"/>
            <a:ext cx="151656" cy="14228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>
                <a:solidFill>
                  <a:schemeClr val="tx1"/>
                </a:solidFill>
              </a:rPr>
              <a:t>1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7" name="오각형[P] 141"/>
          <p:cNvSpPr/>
          <p:nvPr/>
        </p:nvSpPr>
        <p:spPr>
          <a:xfrm>
            <a:off x="6837290" y="8362021"/>
            <a:ext cx="151656" cy="14228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</a:rPr>
              <a:t>2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103012" y="6711165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736240"/>
              </p:ext>
            </p:extLst>
          </p:nvPr>
        </p:nvGraphicFramePr>
        <p:xfrm>
          <a:off x="3580562" y="6713339"/>
          <a:ext cx="6853851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0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45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41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8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5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703382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전산화 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완료연장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다운로드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안성시 서운면 현매리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파주시 문산읍 사목리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72.1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53.2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21" name="그림 1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109" y="7058347"/>
            <a:ext cx="179570" cy="179570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55" y="7045935"/>
            <a:ext cx="189021" cy="189021"/>
          </a:xfrm>
          <a:prstGeom prst="rect">
            <a:avLst/>
          </a:prstGeom>
        </p:spPr>
      </p:pic>
      <p:sp>
        <p:nvSpPr>
          <p:cNvPr id="133" name="타원 132"/>
          <p:cNvSpPr>
            <a:spLocks noChangeAspect="1"/>
          </p:cNvSpPr>
          <p:nvPr/>
        </p:nvSpPr>
        <p:spPr>
          <a:xfrm>
            <a:off x="6878684" y="63810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34" name="타원 133"/>
          <p:cNvSpPr>
            <a:spLocks noChangeAspect="1"/>
          </p:cNvSpPr>
          <p:nvPr/>
        </p:nvSpPr>
        <p:spPr>
          <a:xfrm>
            <a:off x="9474222" y="705159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cxnSp>
        <p:nvCxnSpPr>
          <p:cNvPr id="5" name="꺾인 연결선 4"/>
          <p:cNvCxnSpPr/>
          <p:nvPr/>
        </p:nvCxnSpPr>
        <p:spPr>
          <a:xfrm rot="5400000">
            <a:off x="6626037" y="4111314"/>
            <a:ext cx="2627389" cy="18020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5" name="표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52752"/>
              </p:ext>
            </p:extLst>
          </p:nvPr>
        </p:nvGraphicFramePr>
        <p:xfrm>
          <a:off x="10522870" y="885616"/>
          <a:ext cx="1749865" cy="597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1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더블클릭 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검색창이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25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노선 검색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검색창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25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도면 다운로드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09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25" name="그림 1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58803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grpSp>
        <p:nvGrpSpPr>
          <p:cNvPr id="149" name="그룹 148"/>
          <p:cNvGrpSpPr/>
          <p:nvPr/>
        </p:nvGrpSpPr>
        <p:grpSpPr>
          <a:xfrm>
            <a:off x="5568068" y="2094702"/>
            <a:ext cx="633507" cy="498910"/>
            <a:chOff x="462020" y="3649687"/>
            <a:chExt cx="633507" cy="498910"/>
          </a:xfrm>
        </p:grpSpPr>
        <p:sp>
          <p:nvSpPr>
            <p:cNvPr id="150" name="타원 149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/>
                <a:t>노선정보</a:t>
              </a:r>
            </a:p>
          </p:txBody>
        </p:sp>
      </p:grpSp>
      <p:cxnSp>
        <p:nvCxnSpPr>
          <p:cNvPr id="168" name="직선 연결선 167"/>
          <p:cNvCxnSpPr/>
          <p:nvPr/>
        </p:nvCxnSpPr>
        <p:spPr>
          <a:xfrm>
            <a:off x="8286038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8453669" y="2144103"/>
            <a:ext cx="1931057" cy="241271"/>
            <a:chOff x="5586993" y="2144103"/>
            <a:chExt cx="1931057" cy="241271"/>
          </a:xfrm>
        </p:grpSpPr>
        <p:sp>
          <p:nvSpPr>
            <p:cNvPr id="170" name="타원 169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174" name="타원 173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6319742" y="2094702"/>
            <a:ext cx="857927" cy="619651"/>
            <a:chOff x="320039" y="3649687"/>
            <a:chExt cx="857927" cy="619651"/>
          </a:xfrm>
        </p:grpSpPr>
        <p:sp>
          <p:nvSpPr>
            <p:cNvPr id="177" name="타원 176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37" name="그림 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7311684" y="2094702"/>
            <a:ext cx="902811" cy="620644"/>
            <a:chOff x="373317" y="3649687"/>
            <a:chExt cx="902811" cy="620644"/>
          </a:xfrm>
        </p:grpSpPr>
        <p:sp>
          <p:nvSpPr>
            <p:cNvPr id="139" name="타원 138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5853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42028"/>
              </p:ext>
            </p:extLst>
          </p:nvPr>
        </p:nvGraphicFramePr>
        <p:xfrm>
          <a:off x="10522870" y="885616"/>
          <a:ext cx="1749865" cy="553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포장상태평가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단일선택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 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한 구간씩 선택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선택시 누적됨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다각형 입력을 통해 구간 선택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선택시 누적됨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선택해제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클릭하여 선택 셀 해제시킴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선택완료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선택 완료 및 결과 검색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선택된 영역에 해당하는 조사자료의 기본정보가 목록으로 표출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검색결과목록에서 특정 구간을 선택하면 해당 구간셀의 과거 조사이력 정보가 표출됨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1254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5563737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355843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/>
          <p:cNvGrpSpPr/>
          <p:nvPr/>
        </p:nvGrpSpPr>
        <p:grpSpPr>
          <a:xfrm>
            <a:off x="5481502" y="2094702"/>
            <a:ext cx="633507" cy="498910"/>
            <a:chOff x="462020" y="3649687"/>
            <a:chExt cx="633507" cy="498910"/>
          </a:xfrm>
        </p:grpSpPr>
        <p:sp>
          <p:nvSpPr>
            <p:cNvPr id="92" name="타원 91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6285755" y="2094702"/>
            <a:ext cx="857927" cy="619651"/>
            <a:chOff x="320039" y="3649687"/>
            <a:chExt cx="857927" cy="619651"/>
          </a:xfrm>
        </p:grpSpPr>
        <p:sp>
          <p:nvSpPr>
            <p:cNvPr id="113" name="타원 112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cxnSp>
        <p:nvCxnSpPr>
          <p:cNvPr id="115" name="직선 연결선 114"/>
          <p:cNvCxnSpPr/>
          <p:nvPr/>
        </p:nvCxnSpPr>
        <p:spPr>
          <a:xfrm>
            <a:off x="8175692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/>
          <p:cNvGrpSpPr/>
          <p:nvPr/>
        </p:nvGrpSpPr>
        <p:grpSpPr>
          <a:xfrm>
            <a:off x="8260048" y="2081024"/>
            <a:ext cx="2131427" cy="505734"/>
            <a:chOff x="3290980" y="1987132"/>
            <a:chExt cx="2708460" cy="702128"/>
          </a:xfrm>
        </p:grpSpPr>
        <p:pic>
          <p:nvPicPr>
            <p:cNvPr id="119" name="그림 118"/>
            <p:cNvPicPr>
              <a:picLocks noChangeAspect="1"/>
            </p:cNvPicPr>
            <p:nvPr/>
          </p:nvPicPr>
          <p:blipFill rotWithShape="1">
            <a:blip r:embed="rId9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9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9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9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125" name="TextBox 124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7205837" y="2094702"/>
            <a:ext cx="902811" cy="620644"/>
            <a:chOff x="373317" y="3649687"/>
            <a:chExt cx="902811" cy="620644"/>
          </a:xfrm>
        </p:grpSpPr>
        <p:sp>
          <p:nvSpPr>
            <p:cNvPr id="128" name="타원 127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35505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04599"/>
              </p:ext>
            </p:extLst>
          </p:nvPr>
        </p:nvGraphicFramePr>
        <p:xfrm>
          <a:off x="10522870" y="885616"/>
          <a:ext cx="1749865" cy="684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포장상태평가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단일선택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 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한 구간씩 선택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선택시 누적됨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다각형 입력을 통해 구간 선택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선택시 누적됨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선택해제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클릭하여 선택 셀 해제시킴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선택완료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선택 완료 및 결과 검색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단계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선택방법을 통해 선택한 각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셀 구간 지도 셀렉션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선택된 영역에 해당하는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셀의 구간 기본정보가 목록으로 표출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지정한 구간의 포장상태 평가정보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평가지수에 해당하는 컬러로 원형의 컬러를 지정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더 보기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클릭시 하단의 상세창이 표출됨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상세창 표출정보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평가정보 상세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예측정보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공사이력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 구간의 위치를 지도에 셀렉션함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구간별 지도 셀렉션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사용자가 지정한 구간의 셀렉션을 유지한채로 각 개별 구간이 중첩되어 셀렉션 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56987"/>
              </p:ext>
            </p:extLst>
          </p:nvPr>
        </p:nvGraphicFramePr>
        <p:xfrm>
          <a:off x="5556394" y="3199697"/>
          <a:ext cx="4710784" cy="109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7829"/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지방도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364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문산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가평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8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H="1">
            <a:off x="10342281" y="3199697"/>
            <a:ext cx="49340" cy="806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823524"/>
            <a:ext cx="182419" cy="182419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4117438"/>
            <a:ext cx="182419" cy="182419"/>
          </a:xfrm>
          <a:prstGeom prst="rect">
            <a:avLst/>
          </a:prstGeom>
        </p:spPr>
      </p:pic>
      <p:sp>
        <p:nvSpPr>
          <p:cNvPr id="112" name="타원 111"/>
          <p:cNvSpPr>
            <a:spLocks noChangeAspect="1"/>
          </p:cNvSpPr>
          <p:nvPr/>
        </p:nvSpPr>
        <p:spPr>
          <a:xfrm>
            <a:off x="3851013" y="678323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5256831" y="335308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5307343" y="482418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128" name="그룹 127"/>
          <p:cNvGrpSpPr/>
          <p:nvPr/>
        </p:nvGrpSpPr>
        <p:grpSpPr>
          <a:xfrm>
            <a:off x="6255496" y="4704550"/>
            <a:ext cx="633507" cy="728160"/>
            <a:chOff x="546533" y="3420437"/>
            <a:chExt cx="633507" cy="728160"/>
          </a:xfrm>
        </p:grpSpPr>
        <p:sp>
          <p:nvSpPr>
            <p:cNvPr id="129" name="타원 128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45</a:t>
              </a:r>
              <a:endParaRPr lang="ko-KR" altLang="en-US" sz="120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5650095" y="4391870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포장상태 평가</a:t>
            </a:r>
            <a:endParaRPr lang="ko-KR" altLang="en-US" sz="875"/>
          </a:p>
        </p:txBody>
      </p:sp>
      <p:sp>
        <p:nvSpPr>
          <p:cNvPr id="154" name="타원 153"/>
          <p:cNvSpPr/>
          <p:nvPr/>
        </p:nvSpPr>
        <p:spPr>
          <a:xfrm>
            <a:off x="5563737" y="4437381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grpSp>
        <p:nvGrpSpPr>
          <p:cNvPr id="162" name="그룹 161"/>
          <p:cNvGrpSpPr/>
          <p:nvPr/>
        </p:nvGrpSpPr>
        <p:grpSpPr>
          <a:xfrm>
            <a:off x="7542185" y="4704550"/>
            <a:ext cx="633507" cy="728160"/>
            <a:chOff x="546533" y="3420437"/>
            <a:chExt cx="633507" cy="728160"/>
          </a:xfrm>
        </p:grpSpPr>
        <p:sp>
          <p:nvSpPr>
            <p:cNvPr id="163" name="타원 162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AC</a:t>
              </a:r>
              <a:endParaRPr lang="ko-KR" altLang="en-US" sz="100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8787236" y="4704550"/>
            <a:ext cx="679736" cy="728160"/>
            <a:chOff x="546533" y="3420437"/>
            <a:chExt cx="679736" cy="728160"/>
          </a:xfrm>
        </p:grpSpPr>
        <p:sp>
          <p:nvSpPr>
            <p:cNvPr id="166" name="타원 165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/>
                <a:t>기후</a:t>
              </a:r>
              <a:endParaRPr lang="ko-KR" altLang="en-US" sz="60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6533" y="3921612"/>
              <a:ext cx="679736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</a:t>
              </a:r>
              <a:r>
                <a:rPr lang="en-US" altLang="ko-KR" sz="880" smtClean="0">
                  <a:solidFill>
                    <a:schemeClr val="tx1"/>
                  </a:solidFill>
                </a:rPr>
                <a:t> </a:t>
              </a:r>
              <a:r>
                <a:rPr lang="ko-KR" altLang="en-US" sz="880" smtClean="0">
                  <a:solidFill>
                    <a:schemeClr val="tx1"/>
                  </a:solidFill>
                </a:rPr>
                <a:t>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5" name="이등변 삼각형 4"/>
          <p:cNvSpPr/>
          <p:nvPr/>
        </p:nvSpPr>
        <p:spPr>
          <a:xfrm rot="10800000">
            <a:off x="9877406" y="5151818"/>
            <a:ext cx="514215" cy="280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9792916" y="5150058"/>
            <a:ext cx="679736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더보기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170" name="타원 169"/>
          <p:cNvSpPr>
            <a:spLocks noChangeAspect="1"/>
          </p:cNvSpPr>
          <p:nvPr/>
        </p:nvSpPr>
        <p:spPr>
          <a:xfrm>
            <a:off x="9861656" y="303705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6</a:t>
            </a:r>
            <a:endParaRPr kumimoji="1" lang="ko-KR" altLang="en-US" sz="1400" dirty="0"/>
          </a:p>
        </p:txBody>
      </p:sp>
      <p:sp>
        <p:nvSpPr>
          <p:cNvPr id="171" name="타원 170"/>
          <p:cNvSpPr>
            <a:spLocks noChangeAspect="1"/>
          </p:cNvSpPr>
          <p:nvPr/>
        </p:nvSpPr>
        <p:spPr>
          <a:xfrm>
            <a:off x="9861656" y="486855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grpSp>
        <p:nvGrpSpPr>
          <p:cNvPr id="96" name="그룹 95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rot="18451065">
            <a:off x="3017524" y="7420305"/>
            <a:ext cx="1647129" cy="18710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 rot="18451065">
            <a:off x="4250199" y="6549109"/>
            <a:ext cx="544571" cy="15962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5563737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8355843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cxnSp>
        <p:nvCxnSpPr>
          <p:cNvPr id="118" name="직선 연결선 117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/>
          <p:cNvGrpSpPr/>
          <p:nvPr/>
        </p:nvGrpSpPr>
        <p:grpSpPr>
          <a:xfrm>
            <a:off x="5481502" y="2094702"/>
            <a:ext cx="633507" cy="498910"/>
            <a:chOff x="462020" y="3649687"/>
            <a:chExt cx="633507" cy="498910"/>
          </a:xfrm>
        </p:grpSpPr>
        <p:sp>
          <p:nvSpPr>
            <p:cNvPr id="147" name="타원 146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6285755" y="2094702"/>
            <a:ext cx="857927" cy="619651"/>
            <a:chOff x="320039" y="3649687"/>
            <a:chExt cx="857927" cy="619651"/>
          </a:xfrm>
        </p:grpSpPr>
        <p:sp>
          <p:nvSpPr>
            <p:cNvPr id="152" name="타원 151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cxnSp>
        <p:nvCxnSpPr>
          <p:cNvPr id="158" name="직선 연결선 157"/>
          <p:cNvCxnSpPr/>
          <p:nvPr/>
        </p:nvCxnSpPr>
        <p:spPr>
          <a:xfrm>
            <a:off x="8175692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/>
          <p:cNvGrpSpPr/>
          <p:nvPr/>
        </p:nvGrpSpPr>
        <p:grpSpPr>
          <a:xfrm>
            <a:off x="8260048" y="2081024"/>
            <a:ext cx="2131427" cy="505734"/>
            <a:chOff x="3290980" y="1987132"/>
            <a:chExt cx="2708460" cy="702128"/>
          </a:xfrm>
        </p:grpSpPr>
        <p:pic>
          <p:nvPicPr>
            <p:cNvPr id="160" name="그림 159"/>
            <p:cNvPicPr>
              <a:picLocks noChangeAspect="1"/>
            </p:cNvPicPr>
            <p:nvPr/>
          </p:nvPicPr>
          <p:blipFill rotWithShape="1">
            <a:blip r:embed="rId11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161" name="TextBox 160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172" name="그림 171"/>
            <p:cNvPicPr>
              <a:picLocks noChangeAspect="1"/>
            </p:cNvPicPr>
            <p:nvPr/>
          </p:nvPicPr>
          <p:blipFill rotWithShape="1">
            <a:blip r:embed="rId11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173" name="TextBox 172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11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 rotWithShape="1">
            <a:blip r:embed="rId11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7205837" y="2094702"/>
            <a:ext cx="902811" cy="620644"/>
            <a:chOff x="373317" y="3649687"/>
            <a:chExt cx="902811" cy="620644"/>
          </a:xfrm>
        </p:grpSpPr>
        <p:sp>
          <p:nvSpPr>
            <p:cNvPr id="179" name="타원 178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82327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83716" y="6992844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2903608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60294"/>
              </p:ext>
            </p:extLst>
          </p:nvPr>
        </p:nvGraphicFramePr>
        <p:xfrm>
          <a:off x="5556394" y="3199697"/>
          <a:ext cx="4710784" cy="109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7829"/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8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H="1">
            <a:off x="10342281" y="3199697"/>
            <a:ext cx="49340" cy="806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918023" y="3516204"/>
            <a:ext cx="182419" cy="783653"/>
            <a:chOff x="9918023" y="3516204"/>
            <a:chExt cx="182419" cy="783653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</p:grp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16833"/>
              </p:ext>
            </p:extLst>
          </p:nvPr>
        </p:nvGraphicFramePr>
        <p:xfrm>
          <a:off x="10522870" y="885616"/>
          <a:ext cx="1749865" cy="542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상세조회창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open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평가 상세조회창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평가정보 상세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예측정보 상세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예측년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당해년도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보수도래 시기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컬러 처리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포장공사 이력 정보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해당 구간의 과거 공사이력 정보 목록 및 해당 구간 지도 위치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위치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10m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단위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" name="모서리가 둥근 직사각형 111"/>
          <p:cNvSpPr/>
          <p:nvPr/>
        </p:nvSpPr>
        <p:spPr>
          <a:xfrm>
            <a:off x="158095" y="6012111"/>
            <a:ext cx="1234566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84056" y="6012111"/>
            <a:ext cx="9084537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6" name="직선 연결선[R] 14"/>
          <p:cNvCxnSpPr/>
          <p:nvPr/>
        </p:nvCxnSpPr>
        <p:spPr>
          <a:xfrm>
            <a:off x="1489643" y="636105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80370" y="60740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평가</a:t>
            </a:r>
            <a:endParaRPr lang="ko-KR" altLang="en-US" sz="1050" b="1" dirty="0"/>
          </a:p>
        </p:txBody>
      </p:sp>
      <p:cxnSp>
        <p:nvCxnSpPr>
          <p:cNvPr id="118" name="직선 연결선[R] 25"/>
          <p:cNvCxnSpPr/>
          <p:nvPr/>
        </p:nvCxnSpPr>
        <p:spPr>
          <a:xfrm flipH="1">
            <a:off x="224066" y="63567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180370" y="6370844"/>
            <a:ext cx="1228221" cy="33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포장상태평가 </a:t>
            </a:r>
            <a:r>
              <a:rPr lang="ko-KR" altLang="en-US" sz="788" b="1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cxnSp>
        <p:nvCxnSpPr>
          <p:cNvPr id="120" name="직선 연결선[R] 61"/>
          <p:cNvCxnSpPr/>
          <p:nvPr/>
        </p:nvCxnSpPr>
        <p:spPr>
          <a:xfrm>
            <a:off x="2403185" y="6361059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/>
          <p:cNvSpPr>
            <a:spLocks noChangeAspect="1"/>
          </p:cNvSpPr>
          <p:nvPr/>
        </p:nvSpPr>
        <p:spPr>
          <a:xfrm>
            <a:off x="3038329" y="610957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125" name="직사각형 124"/>
          <p:cNvSpPr/>
          <p:nvPr/>
        </p:nvSpPr>
        <p:spPr>
          <a:xfrm>
            <a:off x="1441210" y="6074095"/>
            <a:ext cx="15792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포장상태평가 상세조회</a:t>
            </a:r>
            <a:endParaRPr lang="ko-KR" altLang="en-US" sz="1050" b="1" dirty="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444457"/>
              </p:ext>
            </p:extLst>
          </p:nvPr>
        </p:nvGraphicFramePr>
        <p:xfrm>
          <a:off x="1441210" y="6659513"/>
          <a:ext cx="2725001" cy="1939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8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6763"/>
                <a:gridCol w="5915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48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98032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평가정보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9709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m/km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089257"/>
              </p:ext>
            </p:extLst>
          </p:nvPr>
        </p:nvGraphicFramePr>
        <p:xfrm>
          <a:off x="8306014" y="6683828"/>
          <a:ext cx="2025385" cy="198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77"/>
                <a:gridCol w="487338"/>
                <a:gridCol w="402771"/>
                <a:gridCol w="435429"/>
                <a:gridCol w="294770"/>
              </a:tblGrid>
              <a:tr h="225709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포장공사 이력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56-1-S-00213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0" name="직사각형 129"/>
          <p:cNvSpPr/>
          <p:nvPr/>
        </p:nvSpPr>
        <p:spPr>
          <a:xfrm>
            <a:off x="10374783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222" y="6012111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9" name="타원 168"/>
          <p:cNvSpPr>
            <a:spLocks noChangeAspect="1"/>
          </p:cNvSpPr>
          <p:nvPr/>
        </p:nvSpPr>
        <p:spPr>
          <a:xfrm>
            <a:off x="10020420" y="492953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73" name="TextBox 172"/>
          <p:cNvSpPr txBox="1"/>
          <p:nvPr/>
        </p:nvSpPr>
        <p:spPr>
          <a:xfrm>
            <a:off x="5650095" y="4391870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포장상태 평가</a:t>
            </a:r>
            <a:endParaRPr lang="ko-KR" altLang="en-US" sz="875"/>
          </a:p>
        </p:txBody>
      </p:sp>
      <p:sp>
        <p:nvSpPr>
          <p:cNvPr id="174" name="타원 173"/>
          <p:cNvSpPr/>
          <p:nvPr/>
        </p:nvSpPr>
        <p:spPr>
          <a:xfrm>
            <a:off x="5563737" y="4437381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184" name="이등변 삼각형 183"/>
          <p:cNvSpPr/>
          <p:nvPr/>
        </p:nvSpPr>
        <p:spPr>
          <a:xfrm rot="10800000">
            <a:off x="9877406" y="5151818"/>
            <a:ext cx="514215" cy="280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/>
          <p:cNvSpPr txBox="1"/>
          <p:nvPr/>
        </p:nvSpPr>
        <p:spPr>
          <a:xfrm>
            <a:off x="9792916" y="5150058"/>
            <a:ext cx="679736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더보기</a:t>
            </a:r>
            <a:endParaRPr lang="ko-KR" altLang="en-US" sz="880">
              <a:solidFill>
                <a:schemeClr val="bg1"/>
              </a:solidFill>
            </a:endParaRPr>
          </a:p>
        </p:txBody>
      </p:sp>
      <p:grpSp>
        <p:nvGrpSpPr>
          <p:cNvPr id="186" name="그룹 185"/>
          <p:cNvGrpSpPr/>
          <p:nvPr/>
        </p:nvGrpSpPr>
        <p:grpSpPr>
          <a:xfrm>
            <a:off x="1712665" y="7015259"/>
            <a:ext cx="633507" cy="599925"/>
            <a:chOff x="474099" y="3548672"/>
            <a:chExt cx="633507" cy="599925"/>
          </a:xfrm>
        </p:grpSpPr>
        <p:sp>
          <p:nvSpPr>
            <p:cNvPr id="187" name="타원 186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474099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2515084" y="7015259"/>
            <a:ext cx="633507" cy="599925"/>
            <a:chOff x="474099" y="3548672"/>
            <a:chExt cx="633507" cy="599925"/>
          </a:xfrm>
        </p:grpSpPr>
        <p:sp>
          <p:nvSpPr>
            <p:cNvPr id="205" name="타원 204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74099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3200573" y="7015259"/>
            <a:ext cx="828862" cy="599925"/>
            <a:chOff x="413444" y="3548672"/>
            <a:chExt cx="828862" cy="599925"/>
          </a:xfrm>
        </p:grpSpPr>
        <p:sp>
          <p:nvSpPr>
            <p:cNvPr id="208" name="타원 207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413444" y="3921612"/>
              <a:ext cx="828862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 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1708463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80" smtClean="0">
                <a:solidFill>
                  <a:schemeClr val="bg1"/>
                </a:solidFill>
              </a:rPr>
              <a:t>45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505076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80" smtClean="0">
                <a:solidFill>
                  <a:schemeClr val="bg1"/>
                </a:solidFill>
              </a:rPr>
              <a:t>AC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3259277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기후</a:t>
            </a:r>
            <a:endParaRPr lang="ko-KR" altLang="en-US" sz="880">
              <a:solidFill>
                <a:schemeClr val="bg1"/>
              </a:solidFill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19899"/>
              </p:ext>
            </p:extLst>
          </p:nvPr>
        </p:nvGraphicFramePr>
        <p:xfrm>
          <a:off x="4279910" y="6659513"/>
          <a:ext cx="3846912" cy="198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19"/>
                <a:gridCol w="388577"/>
                <a:gridCol w="388577"/>
                <a:gridCol w="388577"/>
                <a:gridCol w="388577"/>
                <a:gridCol w="388577"/>
                <a:gridCol w="388577"/>
                <a:gridCol w="388577"/>
                <a:gridCol w="388577"/>
                <a:gridCol w="388577"/>
              </a:tblGrid>
              <a:tr h="225709">
                <a:tc gridSpan="10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예측정보 </a:t>
                      </a:r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altLang="ko-KR" sz="700" b="1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b="1" baseline="0" smtClean="0">
                          <a:solidFill>
                            <a:schemeClr val="tx1"/>
                          </a:solidFill>
                        </a:rPr>
                        <a:t>예측년도 </a:t>
                      </a:r>
                      <a:r>
                        <a:rPr lang="en-US" altLang="ko-KR" sz="700" b="1" baseline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(m/km)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6" name="직사각형 215"/>
          <p:cNvSpPr/>
          <p:nvPr/>
        </p:nvSpPr>
        <p:spPr>
          <a:xfrm>
            <a:off x="8161090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/>
          <p:cNvSpPr>
            <a:spLocks noChangeAspect="1"/>
          </p:cNvSpPr>
          <p:nvPr/>
        </p:nvSpPr>
        <p:spPr>
          <a:xfrm>
            <a:off x="3940922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sp>
        <p:nvSpPr>
          <p:cNvPr id="218" name="타원 217"/>
          <p:cNvSpPr>
            <a:spLocks noChangeAspect="1"/>
          </p:cNvSpPr>
          <p:nvPr/>
        </p:nvSpPr>
        <p:spPr>
          <a:xfrm>
            <a:off x="7897771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sp>
        <p:nvSpPr>
          <p:cNvPr id="219" name="타원 218"/>
          <p:cNvSpPr>
            <a:spLocks noChangeAspect="1"/>
          </p:cNvSpPr>
          <p:nvPr/>
        </p:nvSpPr>
        <p:spPr>
          <a:xfrm>
            <a:off x="9976592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6</a:t>
            </a:r>
            <a:endParaRPr kumimoji="1" lang="ko-KR" altLang="en-US" sz="1400" dirty="0"/>
          </a:p>
        </p:txBody>
      </p:sp>
      <p:grpSp>
        <p:nvGrpSpPr>
          <p:cNvPr id="220" name="그룹 219"/>
          <p:cNvGrpSpPr/>
          <p:nvPr/>
        </p:nvGrpSpPr>
        <p:grpSpPr>
          <a:xfrm>
            <a:off x="10090997" y="7260538"/>
            <a:ext cx="182419" cy="783653"/>
            <a:chOff x="9918023" y="3516204"/>
            <a:chExt cx="182419" cy="783653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</p:grpSp>
      <p:pic>
        <p:nvPicPr>
          <p:cNvPr id="224" name="그림 2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32" y="8111791"/>
            <a:ext cx="182419" cy="182419"/>
          </a:xfrm>
          <a:prstGeom prst="rect">
            <a:avLst/>
          </a:prstGeom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32" y="8416591"/>
            <a:ext cx="182419" cy="182419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sp>
        <p:nvSpPr>
          <p:cNvPr id="226" name="모서리가 둥근 직사각형 225"/>
          <p:cNvSpPr/>
          <p:nvPr/>
        </p:nvSpPr>
        <p:spPr>
          <a:xfrm>
            <a:off x="5563737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227" name="모서리가 둥근 직사각형 226"/>
          <p:cNvSpPr/>
          <p:nvPr/>
        </p:nvSpPr>
        <p:spPr>
          <a:xfrm>
            <a:off x="8355843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cxnSp>
        <p:nvCxnSpPr>
          <p:cNvPr id="228" name="직선 연결선 227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그룹 228"/>
          <p:cNvGrpSpPr/>
          <p:nvPr/>
        </p:nvGrpSpPr>
        <p:grpSpPr>
          <a:xfrm>
            <a:off x="5481502" y="2094702"/>
            <a:ext cx="633507" cy="498910"/>
            <a:chOff x="462020" y="3649687"/>
            <a:chExt cx="633507" cy="498910"/>
          </a:xfrm>
        </p:grpSpPr>
        <p:sp>
          <p:nvSpPr>
            <p:cNvPr id="230" name="타원 229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6285755" y="2094702"/>
            <a:ext cx="857927" cy="619651"/>
            <a:chOff x="320039" y="3649687"/>
            <a:chExt cx="857927" cy="619651"/>
          </a:xfrm>
        </p:grpSpPr>
        <p:sp>
          <p:nvSpPr>
            <p:cNvPr id="233" name="타원 232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cxnSp>
        <p:nvCxnSpPr>
          <p:cNvPr id="235" name="직선 연결선 234"/>
          <p:cNvCxnSpPr/>
          <p:nvPr/>
        </p:nvCxnSpPr>
        <p:spPr>
          <a:xfrm>
            <a:off x="8175692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그룹 235"/>
          <p:cNvGrpSpPr/>
          <p:nvPr/>
        </p:nvGrpSpPr>
        <p:grpSpPr>
          <a:xfrm>
            <a:off x="8260048" y="2081024"/>
            <a:ext cx="2131427" cy="505734"/>
            <a:chOff x="3290980" y="1987132"/>
            <a:chExt cx="2708460" cy="702128"/>
          </a:xfrm>
        </p:grpSpPr>
        <p:pic>
          <p:nvPicPr>
            <p:cNvPr id="237" name="그림 236"/>
            <p:cNvPicPr>
              <a:picLocks noChangeAspect="1"/>
            </p:cNvPicPr>
            <p:nvPr/>
          </p:nvPicPr>
          <p:blipFill rotWithShape="1">
            <a:blip r:embed="rId12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238" name="TextBox 237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239" name="그림 238"/>
            <p:cNvPicPr>
              <a:picLocks noChangeAspect="1"/>
            </p:cNvPicPr>
            <p:nvPr/>
          </p:nvPicPr>
          <p:blipFill rotWithShape="1">
            <a:blip r:embed="rId12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240" name="TextBox 239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 rotWithShape="1">
            <a:blip r:embed="rId12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 rotWithShape="1">
            <a:blip r:embed="rId12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243" name="TextBox 242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7205837" y="2094702"/>
            <a:ext cx="902811" cy="620644"/>
            <a:chOff x="373317" y="3649687"/>
            <a:chExt cx="902811" cy="620644"/>
          </a:xfrm>
        </p:grpSpPr>
        <p:sp>
          <p:nvSpPr>
            <p:cNvPr id="246" name="타원 245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  <p:grpSp>
        <p:nvGrpSpPr>
          <p:cNvPr id="248" name="그룹 247"/>
          <p:cNvGrpSpPr/>
          <p:nvPr/>
        </p:nvGrpSpPr>
        <p:grpSpPr>
          <a:xfrm>
            <a:off x="6255496" y="4704550"/>
            <a:ext cx="633507" cy="728160"/>
            <a:chOff x="546533" y="3420437"/>
            <a:chExt cx="633507" cy="728160"/>
          </a:xfrm>
        </p:grpSpPr>
        <p:sp>
          <p:nvSpPr>
            <p:cNvPr id="249" name="타원 248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45</a:t>
              </a:r>
              <a:endParaRPr lang="ko-KR" altLang="en-US" sz="120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그룹 250"/>
          <p:cNvGrpSpPr/>
          <p:nvPr/>
        </p:nvGrpSpPr>
        <p:grpSpPr>
          <a:xfrm>
            <a:off x="7542185" y="4704550"/>
            <a:ext cx="633507" cy="728160"/>
            <a:chOff x="546533" y="3420437"/>
            <a:chExt cx="633507" cy="728160"/>
          </a:xfrm>
        </p:grpSpPr>
        <p:sp>
          <p:nvSpPr>
            <p:cNvPr id="252" name="타원 251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AC</a:t>
              </a:r>
              <a:endParaRPr lang="ko-KR" altLang="en-US" sz="100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그룹 253"/>
          <p:cNvGrpSpPr/>
          <p:nvPr/>
        </p:nvGrpSpPr>
        <p:grpSpPr>
          <a:xfrm>
            <a:off x="8787236" y="4704550"/>
            <a:ext cx="679736" cy="728160"/>
            <a:chOff x="546533" y="3420437"/>
            <a:chExt cx="679736" cy="728160"/>
          </a:xfrm>
        </p:grpSpPr>
        <p:sp>
          <p:nvSpPr>
            <p:cNvPr id="255" name="타원 254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/>
                <a:t>기후</a:t>
              </a:r>
              <a:endParaRPr lang="ko-KR" altLang="en-US" sz="60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46533" y="3921612"/>
              <a:ext cx="679736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</a:t>
              </a:r>
              <a:r>
                <a:rPr lang="en-US" altLang="ko-KR" sz="880" smtClean="0">
                  <a:solidFill>
                    <a:schemeClr val="tx1"/>
                  </a:solidFill>
                </a:rPr>
                <a:t> </a:t>
              </a:r>
              <a:r>
                <a:rPr lang="ko-KR" altLang="en-US" sz="880" smtClean="0">
                  <a:solidFill>
                    <a:schemeClr val="tx1"/>
                  </a:solidFill>
                </a:rPr>
                <a:t>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8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83716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2903608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563737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355843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23999"/>
              </p:ext>
            </p:extLst>
          </p:nvPr>
        </p:nvGraphicFramePr>
        <p:xfrm>
          <a:off x="5556394" y="3199697"/>
          <a:ext cx="4710784" cy="109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7829"/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8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H="1">
            <a:off x="10342281" y="3199697"/>
            <a:ext cx="49340" cy="806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918023" y="3516204"/>
            <a:ext cx="182419" cy="783653"/>
            <a:chOff x="9918023" y="3516204"/>
            <a:chExt cx="182419" cy="783653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</p:grp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19310"/>
              </p:ext>
            </p:extLst>
          </p:nvPr>
        </p:nvGraphicFramePr>
        <p:xfrm>
          <a:off x="10522870" y="885616"/>
          <a:ext cx="1749865" cy="542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상세조회창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open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세부공사 정보 상세보기 창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" name="모서리가 둥근 직사각형 111"/>
          <p:cNvSpPr/>
          <p:nvPr/>
        </p:nvSpPr>
        <p:spPr>
          <a:xfrm>
            <a:off x="158095" y="6012111"/>
            <a:ext cx="1234566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84056" y="6012111"/>
            <a:ext cx="9084537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6" name="직선 연결선[R] 14"/>
          <p:cNvCxnSpPr/>
          <p:nvPr/>
        </p:nvCxnSpPr>
        <p:spPr>
          <a:xfrm>
            <a:off x="1489643" y="636105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80370" y="60740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평가</a:t>
            </a:r>
            <a:endParaRPr lang="ko-KR" altLang="en-US" sz="1050" b="1" dirty="0"/>
          </a:p>
        </p:txBody>
      </p:sp>
      <p:cxnSp>
        <p:nvCxnSpPr>
          <p:cNvPr id="118" name="직선 연결선[R] 25"/>
          <p:cNvCxnSpPr/>
          <p:nvPr/>
        </p:nvCxnSpPr>
        <p:spPr>
          <a:xfrm flipH="1">
            <a:off x="224066" y="63567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180370" y="6370844"/>
            <a:ext cx="1228221" cy="33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포장상태평가 </a:t>
            </a:r>
            <a:r>
              <a:rPr lang="ko-KR" altLang="en-US" sz="788" b="1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cxnSp>
        <p:nvCxnSpPr>
          <p:cNvPr id="120" name="직선 연결선[R] 61"/>
          <p:cNvCxnSpPr/>
          <p:nvPr/>
        </p:nvCxnSpPr>
        <p:spPr>
          <a:xfrm>
            <a:off x="2403185" y="6361059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1441210" y="6074095"/>
            <a:ext cx="15792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포장상태평가 상세조회</a:t>
            </a:r>
            <a:endParaRPr lang="ko-KR" altLang="en-US" sz="1050" b="1" dirty="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822969"/>
              </p:ext>
            </p:extLst>
          </p:nvPr>
        </p:nvGraphicFramePr>
        <p:xfrm>
          <a:off x="1441210" y="6659513"/>
          <a:ext cx="2725001" cy="1939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8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6763"/>
                <a:gridCol w="5915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48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98032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평가정보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9709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m/km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56224"/>
              </p:ext>
            </p:extLst>
          </p:nvPr>
        </p:nvGraphicFramePr>
        <p:xfrm>
          <a:off x="8306014" y="6683828"/>
          <a:ext cx="2025385" cy="198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77"/>
                <a:gridCol w="487338"/>
                <a:gridCol w="402771"/>
                <a:gridCol w="435429"/>
                <a:gridCol w="294770"/>
              </a:tblGrid>
              <a:tr h="225709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포장공사 이력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56-1-S-00213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0" name="직사각형 129"/>
          <p:cNvSpPr/>
          <p:nvPr/>
        </p:nvSpPr>
        <p:spPr>
          <a:xfrm>
            <a:off x="10374783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222" y="6012111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8" name="그룹 137"/>
          <p:cNvGrpSpPr/>
          <p:nvPr/>
        </p:nvGrpSpPr>
        <p:grpSpPr>
          <a:xfrm>
            <a:off x="5481502" y="2094702"/>
            <a:ext cx="633507" cy="498910"/>
            <a:chOff x="462020" y="3649687"/>
            <a:chExt cx="633507" cy="498910"/>
          </a:xfrm>
        </p:grpSpPr>
        <p:sp>
          <p:nvSpPr>
            <p:cNvPr id="139" name="타원 138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285755" y="2094702"/>
            <a:ext cx="857927" cy="619651"/>
            <a:chOff x="320039" y="3649687"/>
            <a:chExt cx="857927" cy="619651"/>
          </a:xfrm>
        </p:grpSpPr>
        <p:sp>
          <p:nvSpPr>
            <p:cNvPr id="145" name="타원 144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cxnSp>
        <p:nvCxnSpPr>
          <p:cNvPr id="149" name="직선 연결선 148"/>
          <p:cNvCxnSpPr/>
          <p:nvPr/>
        </p:nvCxnSpPr>
        <p:spPr>
          <a:xfrm>
            <a:off x="8175692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그룹 169"/>
          <p:cNvGrpSpPr/>
          <p:nvPr/>
        </p:nvGrpSpPr>
        <p:grpSpPr>
          <a:xfrm>
            <a:off x="5863712" y="4704550"/>
            <a:ext cx="633507" cy="728160"/>
            <a:chOff x="546533" y="3420437"/>
            <a:chExt cx="633507" cy="728160"/>
          </a:xfrm>
        </p:grpSpPr>
        <p:sp>
          <p:nvSpPr>
            <p:cNvPr id="171" name="타원 170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45</a:t>
              </a:r>
              <a:endParaRPr lang="ko-KR" altLang="en-US" sz="120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650095" y="4391870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포장상태 평가</a:t>
            </a:r>
            <a:endParaRPr lang="ko-KR" altLang="en-US" sz="875"/>
          </a:p>
        </p:txBody>
      </p:sp>
      <p:sp>
        <p:nvSpPr>
          <p:cNvPr id="174" name="타원 173"/>
          <p:cNvSpPr/>
          <p:nvPr/>
        </p:nvSpPr>
        <p:spPr>
          <a:xfrm>
            <a:off x="5563737" y="4437381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grpSp>
        <p:nvGrpSpPr>
          <p:cNvPr id="175" name="그룹 174"/>
          <p:cNvGrpSpPr/>
          <p:nvPr/>
        </p:nvGrpSpPr>
        <p:grpSpPr>
          <a:xfrm>
            <a:off x="6940647" y="4704550"/>
            <a:ext cx="633507" cy="728160"/>
            <a:chOff x="546533" y="3420437"/>
            <a:chExt cx="633507" cy="728160"/>
          </a:xfrm>
        </p:grpSpPr>
        <p:sp>
          <p:nvSpPr>
            <p:cNvPr id="176" name="타원 175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3</a:t>
              </a:r>
              <a:endParaRPr lang="ko-KR" altLang="en-US" sz="120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포장상태</a:t>
              </a:r>
              <a:endParaRPr lang="en-US" altLang="ko-KR" sz="880" smtClean="0">
                <a:solidFill>
                  <a:schemeClr val="tx1"/>
                </a:solidFill>
              </a:endParaRPr>
            </a:p>
            <a:p>
              <a:r>
                <a:rPr lang="ko-KR" altLang="en-US" sz="880" smtClean="0">
                  <a:solidFill>
                    <a:schemeClr val="tx1"/>
                  </a:solidFill>
                </a:rPr>
                <a:t>평가등급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7946027" y="4704550"/>
            <a:ext cx="633507" cy="728160"/>
            <a:chOff x="546533" y="3420437"/>
            <a:chExt cx="633507" cy="728160"/>
          </a:xfrm>
        </p:grpSpPr>
        <p:sp>
          <p:nvSpPr>
            <p:cNvPr id="179" name="타원 178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AC</a:t>
              </a:r>
              <a:endParaRPr lang="ko-KR" altLang="en-US" sz="100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9078379" y="4704550"/>
            <a:ext cx="679736" cy="728160"/>
            <a:chOff x="546533" y="3420437"/>
            <a:chExt cx="679736" cy="728160"/>
          </a:xfrm>
        </p:grpSpPr>
        <p:sp>
          <p:nvSpPr>
            <p:cNvPr id="182" name="타원 181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/>
                <a:t>기후</a:t>
              </a:r>
              <a:endParaRPr lang="ko-KR" altLang="en-US" sz="60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6533" y="3921612"/>
              <a:ext cx="679736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</a:t>
              </a:r>
              <a:r>
                <a:rPr lang="en-US" altLang="ko-KR" sz="880" smtClean="0">
                  <a:solidFill>
                    <a:schemeClr val="tx1"/>
                  </a:solidFill>
                </a:rPr>
                <a:t> </a:t>
              </a:r>
              <a:r>
                <a:rPr lang="ko-KR" altLang="en-US" sz="880" smtClean="0">
                  <a:solidFill>
                    <a:schemeClr val="tx1"/>
                  </a:solidFill>
                </a:rPr>
                <a:t>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184" name="이등변 삼각형 183"/>
          <p:cNvSpPr/>
          <p:nvPr/>
        </p:nvSpPr>
        <p:spPr>
          <a:xfrm rot="10800000">
            <a:off x="9877406" y="5151818"/>
            <a:ext cx="514215" cy="280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/>
          <p:cNvSpPr txBox="1"/>
          <p:nvPr/>
        </p:nvSpPr>
        <p:spPr>
          <a:xfrm>
            <a:off x="9792916" y="5150058"/>
            <a:ext cx="679736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더보기</a:t>
            </a:r>
            <a:endParaRPr lang="ko-KR" altLang="en-US" sz="880">
              <a:solidFill>
                <a:schemeClr val="bg1"/>
              </a:solidFill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99559"/>
              </p:ext>
            </p:extLst>
          </p:nvPr>
        </p:nvGraphicFramePr>
        <p:xfrm>
          <a:off x="4279910" y="6659513"/>
          <a:ext cx="3846909" cy="198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</a:tblGrid>
              <a:tr h="225709">
                <a:tc gridSpan="11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예측정보 </a:t>
                      </a:r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altLang="ko-KR" sz="700" b="1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b="1" baseline="0" smtClean="0">
                          <a:solidFill>
                            <a:schemeClr val="tx1"/>
                          </a:solidFill>
                        </a:rPr>
                        <a:t>예측년도 </a:t>
                      </a:r>
                      <a:r>
                        <a:rPr lang="en-US" altLang="ko-KR" sz="700" b="1" baseline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(m/km)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평가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6" name="직사각형 215"/>
          <p:cNvSpPr/>
          <p:nvPr/>
        </p:nvSpPr>
        <p:spPr>
          <a:xfrm>
            <a:off x="8161090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/>
          <p:cNvSpPr>
            <a:spLocks noChangeAspect="1"/>
          </p:cNvSpPr>
          <p:nvPr/>
        </p:nvSpPr>
        <p:spPr>
          <a:xfrm>
            <a:off x="3940922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sp>
        <p:nvSpPr>
          <p:cNvPr id="218" name="타원 217"/>
          <p:cNvSpPr>
            <a:spLocks noChangeAspect="1"/>
          </p:cNvSpPr>
          <p:nvPr/>
        </p:nvSpPr>
        <p:spPr>
          <a:xfrm>
            <a:off x="7897771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sp>
        <p:nvSpPr>
          <p:cNvPr id="219" name="타원 218"/>
          <p:cNvSpPr>
            <a:spLocks noChangeAspect="1"/>
          </p:cNvSpPr>
          <p:nvPr/>
        </p:nvSpPr>
        <p:spPr>
          <a:xfrm>
            <a:off x="9102288" y="72214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grpSp>
        <p:nvGrpSpPr>
          <p:cNvPr id="220" name="그룹 219"/>
          <p:cNvGrpSpPr/>
          <p:nvPr/>
        </p:nvGrpSpPr>
        <p:grpSpPr>
          <a:xfrm>
            <a:off x="10090997" y="7260538"/>
            <a:ext cx="182419" cy="783653"/>
            <a:chOff x="9918023" y="3516204"/>
            <a:chExt cx="182419" cy="783653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</p:grpSp>
      <p:pic>
        <p:nvPicPr>
          <p:cNvPr id="224" name="그림 2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32" y="8111791"/>
            <a:ext cx="182419" cy="182419"/>
          </a:xfrm>
          <a:prstGeom prst="rect">
            <a:avLst/>
          </a:prstGeom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32" y="8416591"/>
            <a:ext cx="182419" cy="182419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grpSp>
        <p:nvGrpSpPr>
          <p:cNvPr id="152" name="그룹 151"/>
          <p:cNvGrpSpPr/>
          <p:nvPr/>
        </p:nvGrpSpPr>
        <p:grpSpPr>
          <a:xfrm>
            <a:off x="8260048" y="2081024"/>
            <a:ext cx="2131427" cy="505734"/>
            <a:chOff x="3290980" y="1987132"/>
            <a:chExt cx="2708460" cy="702128"/>
          </a:xfrm>
        </p:grpSpPr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12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12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157" name="그림 156"/>
            <p:cNvPicPr>
              <a:picLocks noChangeAspect="1"/>
            </p:cNvPicPr>
            <p:nvPr/>
          </p:nvPicPr>
          <p:blipFill rotWithShape="1">
            <a:blip r:embed="rId12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12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159" name="TextBox 158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7205837" y="2094702"/>
            <a:ext cx="902811" cy="620644"/>
            <a:chOff x="373317" y="3649687"/>
            <a:chExt cx="902811" cy="620644"/>
          </a:xfrm>
        </p:grpSpPr>
        <p:sp>
          <p:nvSpPr>
            <p:cNvPr id="162" name="타원 161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  <p:sp>
        <p:nvSpPr>
          <p:cNvPr id="135" name="타원 134"/>
          <p:cNvSpPr/>
          <p:nvPr/>
        </p:nvSpPr>
        <p:spPr>
          <a:xfrm>
            <a:off x="3983716" y="6992844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1712665" y="7015259"/>
            <a:ext cx="633507" cy="599925"/>
            <a:chOff x="474099" y="3548672"/>
            <a:chExt cx="633507" cy="599925"/>
          </a:xfrm>
        </p:grpSpPr>
        <p:sp>
          <p:nvSpPr>
            <p:cNvPr id="137" name="타원 136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74099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2515084" y="7015259"/>
            <a:ext cx="633507" cy="599925"/>
            <a:chOff x="474099" y="3548672"/>
            <a:chExt cx="633507" cy="599925"/>
          </a:xfrm>
        </p:grpSpPr>
        <p:sp>
          <p:nvSpPr>
            <p:cNvPr id="166" name="타원 165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74099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3200573" y="7015259"/>
            <a:ext cx="828862" cy="599925"/>
            <a:chOff x="413444" y="3548672"/>
            <a:chExt cx="828862" cy="599925"/>
          </a:xfrm>
        </p:grpSpPr>
        <p:sp>
          <p:nvSpPr>
            <p:cNvPr id="169" name="타원 168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413444" y="3921612"/>
              <a:ext cx="828862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 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190" name="TextBox 189"/>
          <p:cNvSpPr txBox="1"/>
          <p:nvPr/>
        </p:nvSpPr>
        <p:spPr>
          <a:xfrm>
            <a:off x="1708463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80" smtClean="0">
                <a:solidFill>
                  <a:schemeClr val="bg1"/>
                </a:solidFill>
              </a:rPr>
              <a:t>45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2505076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80" smtClean="0">
                <a:solidFill>
                  <a:schemeClr val="bg1"/>
                </a:solidFill>
              </a:rPr>
              <a:t>AC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259277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기후</a:t>
            </a:r>
            <a:endParaRPr lang="ko-KR" altLang="en-US" sz="88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30" y="3368806"/>
            <a:ext cx="47053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23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18607"/>
              </p:ext>
            </p:extLst>
          </p:nvPr>
        </p:nvGraphicFramePr>
        <p:xfrm>
          <a:off x="10522870" y="885616"/>
          <a:ext cx="1749865" cy="5227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413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교량정보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반경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100m]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 조건으로 조회지점 지도위치에서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 반경에 해당하는 교량이 셀렉션됨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78353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8358460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270772"/>
              </p:ext>
            </p:extLst>
          </p:nvPr>
        </p:nvGraphicFramePr>
        <p:xfrm>
          <a:off x="5556396" y="3199697"/>
          <a:ext cx="4774998" cy="1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9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904"/>
                <a:gridCol w="521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9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19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21904"/>
                <a:gridCol w="521904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21904"/>
                <a:gridCol w="59976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관할구분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법정동명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교량명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교량유형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경간번호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바닥판포장명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바닥판 포장두께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국가지원지방도</a:t>
                      </a:r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호선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자치단체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파주시 법원읍 대능리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대능교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아스팔트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1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522319" y="2094702"/>
            <a:ext cx="633507" cy="498910"/>
            <a:chOff x="7723996" y="2094702"/>
            <a:chExt cx="633507" cy="498910"/>
          </a:xfrm>
        </p:grpSpPr>
        <p:sp>
          <p:nvSpPr>
            <p:cNvPr id="72" name="타원 71"/>
            <p:cNvSpPr/>
            <p:nvPr/>
          </p:nvSpPr>
          <p:spPr>
            <a:xfrm>
              <a:off x="7870515" y="2094702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723996" y="2366627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sp>
        <p:nvSpPr>
          <p:cNvPr id="71" name="타원 70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5017763" y="318979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8550218" y="2144103"/>
            <a:ext cx="1931057" cy="241271"/>
            <a:chOff x="5586993" y="2144103"/>
            <a:chExt cx="1931057" cy="241271"/>
          </a:xfrm>
        </p:grpSpPr>
        <p:sp>
          <p:nvSpPr>
            <p:cNvPr id="116" name="타원 115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120" name="타원 119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6383355" y="2094702"/>
            <a:ext cx="857927" cy="619651"/>
            <a:chOff x="320039" y="3649687"/>
            <a:chExt cx="857927" cy="619651"/>
          </a:xfrm>
        </p:grpSpPr>
        <p:sp>
          <p:nvSpPr>
            <p:cNvPr id="123" name="타원 122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7366995" y="2094702"/>
            <a:ext cx="902811" cy="620644"/>
            <a:chOff x="373317" y="3649687"/>
            <a:chExt cx="902811" cy="620644"/>
          </a:xfrm>
        </p:grpSpPr>
        <p:sp>
          <p:nvSpPr>
            <p:cNvPr id="97" name="타원 96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231752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97937"/>
              </p:ext>
            </p:extLst>
          </p:nvPr>
        </p:nvGraphicFramePr>
        <p:xfrm>
          <a:off x="10522870" y="885616"/>
          <a:ext cx="1749865" cy="5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속성편집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413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셀속성수정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반경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100m]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 조건으로 조회지점 지도위치에서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 반경에 해당하는 교량이 셀렉션됨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대상 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SECTION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(SECTION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셀만 지도에 표출함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속성 수정 방법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SECTION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수정시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해당하는 구간에 포함되는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셀의 해당 속성들을 모두 수정한다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52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[SECTION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지하차도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교량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고가도로터널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일반차로구간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특별관리구간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의 섹션구분값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(SECT_SE)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 및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셀의 셀 종류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(CELL_TYPE)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 값임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552677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편집 권한 사용자에 한해서 접근가능함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105028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포장셀 속성편집</a:t>
            </a:r>
            <a:endParaRPr lang="ko-KR" altLang="en-US" sz="875"/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편집항목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86921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sp>
        <p:nvSpPr>
          <p:cNvPr id="159" name="타원 158"/>
          <p:cNvSpPr/>
          <p:nvPr/>
        </p:nvSpPr>
        <p:spPr>
          <a:xfrm>
            <a:off x="5650095" y="2094702"/>
            <a:ext cx="271925" cy="271925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160" name="TextBox 159"/>
          <p:cNvSpPr txBox="1"/>
          <p:nvPr/>
        </p:nvSpPr>
        <p:spPr>
          <a:xfrm>
            <a:off x="5407117" y="2375481"/>
            <a:ext cx="788999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5" smtClean="0"/>
              <a:t>SECTION </a:t>
            </a:r>
            <a:r>
              <a:rPr lang="ko-KR" altLang="en-US" sz="875" smtClean="0"/>
              <a:t>셀</a:t>
            </a:r>
            <a:endParaRPr lang="ko-KR" altLang="en-US" sz="875"/>
          </a:p>
          <a:p>
            <a:endParaRPr lang="ko-KR" altLang="en-US" sz="875"/>
          </a:p>
        </p:txBody>
      </p:sp>
      <p:cxnSp>
        <p:nvCxnSpPr>
          <p:cNvPr id="8" name="직선 연결선 7"/>
          <p:cNvCxnSpPr/>
          <p:nvPr/>
        </p:nvCxnSpPr>
        <p:spPr>
          <a:xfrm>
            <a:off x="7567218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79576"/>
              </p:ext>
            </p:extLst>
          </p:nvPr>
        </p:nvGraphicFramePr>
        <p:xfrm>
          <a:off x="5556396" y="3199697"/>
          <a:ext cx="4799505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943"/>
                <a:gridCol w="52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1629"/>
                <a:gridCol w="511628"/>
                <a:gridCol w="440872"/>
                <a:gridCol w="440872"/>
                <a:gridCol w="8514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9938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관리주체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행정구역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교통용량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교통량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SECTION_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북부도로과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고용량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북부도로과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중용량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918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2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6" name="그룹 115"/>
          <p:cNvGrpSpPr/>
          <p:nvPr/>
        </p:nvGrpSpPr>
        <p:grpSpPr>
          <a:xfrm>
            <a:off x="8962913" y="3515163"/>
            <a:ext cx="775953" cy="244278"/>
            <a:chOff x="-1850571" y="4956818"/>
            <a:chExt cx="952139" cy="220524"/>
          </a:xfrm>
        </p:grpSpPr>
        <p:sp>
          <p:nvSpPr>
            <p:cNvPr id="117" name="모서리가 둥근 직사각형 116"/>
            <p:cNvSpPr/>
            <p:nvPr/>
          </p:nvSpPr>
          <p:spPr>
            <a:xfrm>
              <a:off x="-1850571" y="4956818"/>
              <a:ext cx="952139" cy="2205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특별관리구간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8" name="오각형[P] 133"/>
            <p:cNvSpPr/>
            <p:nvPr/>
          </p:nvSpPr>
          <p:spPr>
            <a:xfrm>
              <a:off x="-1072948" y="4991474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pic>
        <p:nvPicPr>
          <p:cNvPr id="179" name="그림 1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918" y="3772080"/>
            <a:ext cx="182419" cy="182419"/>
          </a:xfrm>
          <a:prstGeom prst="rect">
            <a:avLst/>
          </a:prstGeom>
        </p:spPr>
      </p:pic>
      <p:grpSp>
        <p:nvGrpSpPr>
          <p:cNvPr id="183" name="그룹 182"/>
          <p:cNvGrpSpPr/>
          <p:nvPr/>
        </p:nvGrpSpPr>
        <p:grpSpPr>
          <a:xfrm>
            <a:off x="8962913" y="3771039"/>
            <a:ext cx="775953" cy="244278"/>
            <a:chOff x="-1850571" y="4956818"/>
            <a:chExt cx="952139" cy="220524"/>
          </a:xfrm>
        </p:grpSpPr>
        <p:sp>
          <p:nvSpPr>
            <p:cNvPr id="184" name="모서리가 둥근 직사각형 183"/>
            <p:cNvSpPr/>
            <p:nvPr/>
          </p:nvSpPr>
          <p:spPr>
            <a:xfrm>
              <a:off x="-1850571" y="4956818"/>
              <a:ext cx="952139" cy="2205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교차로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85" name="오각형[P] 133"/>
            <p:cNvSpPr/>
            <p:nvPr/>
          </p:nvSpPr>
          <p:spPr>
            <a:xfrm>
              <a:off x="-1072948" y="4991474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86" name="타원 185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5017763" y="31987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192" name="직사각형 191"/>
          <p:cNvSpPr/>
          <p:nvPr/>
        </p:nvSpPr>
        <p:spPr>
          <a:xfrm>
            <a:off x="9441465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4" name="그룹 193"/>
          <p:cNvGrpSpPr/>
          <p:nvPr/>
        </p:nvGrpSpPr>
        <p:grpSpPr>
          <a:xfrm>
            <a:off x="7815627" y="2144103"/>
            <a:ext cx="1931057" cy="241271"/>
            <a:chOff x="5586993" y="2144103"/>
            <a:chExt cx="1931057" cy="241271"/>
          </a:xfrm>
        </p:grpSpPr>
        <p:sp>
          <p:nvSpPr>
            <p:cNvPr id="195" name="타원 194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199" name="타원 198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9350889" y="5068630"/>
            <a:ext cx="980507" cy="276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저장</a:t>
            </a:r>
            <a:endParaRPr lang="ko-KR" altLang="en-US" sz="1200"/>
          </a:p>
        </p:txBody>
      </p:sp>
      <p:grpSp>
        <p:nvGrpSpPr>
          <p:cNvPr id="76" name="그룹 75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6" name="그림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947038"/>
              </p:ext>
            </p:extLst>
          </p:nvPr>
        </p:nvGraphicFramePr>
        <p:xfrm>
          <a:off x="1343024" y="1538289"/>
          <a:ext cx="10048876" cy="287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424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83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266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9968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20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변경일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변경사유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변경내용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승인자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3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ysClr val="windowText" lastClr="000000"/>
                          </a:solidFill>
                        </a:rPr>
                        <a:t>1.0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ysClr val="windowText" lastClr="000000"/>
                          </a:solidFill>
                        </a:rPr>
                        <a:t>2017.08.02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mtClean="0">
                          <a:solidFill>
                            <a:sysClr val="windowText" lastClr="000000"/>
                          </a:solidFill>
                        </a:rPr>
                        <a:t>템플릿 적용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mtClean="0">
                          <a:solidFill>
                            <a:sysClr val="windowText" lastClr="000000"/>
                          </a:solidFill>
                        </a:rPr>
                        <a:t>개발팀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00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4926013" y="1008065"/>
            <a:ext cx="2246312" cy="315912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ko-KR" altLang="en-US" sz="1300" dirty="0"/>
              <a:t>개정이력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4"/>
            <a:ext cx="10307479" cy="7245461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264425"/>
              </p:ext>
            </p:extLst>
          </p:nvPr>
        </p:nvGraphicFramePr>
        <p:xfrm>
          <a:off x="10537106" y="871233"/>
          <a:ext cx="1749865" cy="4361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PMS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테마지도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u="none" strike="noStrike" smtClean="0">
                          <a:effectLst/>
                        </a:rPr>
                        <a:t>연도별 조사구역 지도조회</a:t>
                      </a:r>
                      <a:endParaRPr lang="ko-KR" altLang="en-US" sz="700" b="0" i="0" u="none" strike="noStrike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u="none" strike="noStrike" smtClean="0">
                          <a:effectLst/>
                        </a:rPr>
                        <a:t>포장상태 평가현황 지도조회</a:t>
                      </a: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u="none" strike="noStrike" smtClean="0">
                          <a:effectLst/>
                        </a:rPr>
                        <a:t>포장상태 평가등급 </a:t>
                      </a:r>
                      <a:r>
                        <a:rPr lang="en-US" altLang="ko-KR" sz="700" u="none" strike="noStrike" smtClean="0">
                          <a:effectLst/>
                        </a:rPr>
                        <a:t>&lt; 3</a:t>
                      </a:r>
                      <a:r>
                        <a:rPr lang="ko-KR" altLang="en-US" sz="700" u="none" strike="noStrike" smtClean="0">
                          <a:effectLst/>
                        </a:rPr>
                        <a:t>등급 구간조회</a:t>
                      </a:r>
                      <a:endParaRPr lang="en-US" altLang="ko-KR" sz="700" b="0" i="0" u="none" strike="noStrike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각 항목을 클릭하면 지도정보가 바뀜</a:t>
                      </a:r>
                      <a:endParaRPr lang="en-US" altLang="ko-KR" sz="700" b="0" i="0" u="none" strike="noStrike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7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버튼임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505" y="2901355"/>
            <a:ext cx="1008571" cy="1383659"/>
          </a:xfrm>
          <a:prstGeom prst="rect">
            <a:avLst/>
          </a:prstGeom>
        </p:spPr>
      </p:pic>
      <p:sp>
        <p:nvSpPr>
          <p:cNvPr id="65" name="타원 64"/>
          <p:cNvSpPr>
            <a:spLocks noChangeAspect="1"/>
          </p:cNvSpPr>
          <p:nvPr/>
        </p:nvSpPr>
        <p:spPr>
          <a:xfrm>
            <a:off x="6517386" y="152050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748425" y="1476732"/>
            <a:ext cx="3725356" cy="3734246"/>
            <a:chOff x="4930658" y="1957714"/>
            <a:chExt cx="4257080" cy="4267239"/>
          </a:xfrm>
        </p:grpSpPr>
        <p:sp>
          <p:nvSpPr>
            <p:cNvPr id="32" name="직사각형 31"/>
            <p:cNvSpPr/>
            <p:nvPr/>
          </p:nvSpPr>
          <p:spPr>
            <a:xfrm>
              <a:off x="4930658" y="1957714"/>
              <a:ext cx="4257080" cy="42672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33" name="십자형[C] 263"/>
            <p:cNvSpPr>
              <a:spLocks noChangeAspect="1"/>
            </p:cNvSpPr>
            <p:nvPr/>
          </p:nvSpPr>
          <p:spPr>
            <a:xfrm rot="18900000" flipH="1">
              <a:off x="8927236" y="2025018"/>
              <a:ext cx="144000" cy="144000"/>
            </a:xfrm>
            <a:prstGeom prst="plus">
              <a:avLst>
                <a:gd name="adj" fmla="val 4397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5834337" y="2398860"/>
              <a:ext cx="661831" cy="6618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75"/>
                <a:t>이미지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35963" y="2013511"/>
              <a:ext cx="1046325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b="1">
                  <a:solidFill>
                    <a:srgbClr val="000000"/>
                  </a:solidFill>
                  <a:latin typeface="맑은 고딕" panose="020B0503020000020004" pitchFamily="50" charset="-127"/>
                </a:rPr>
                <a:t>PMS </a:t>
              </a:r>
              <a:r>
                <a:rPr lang="ko-KR" altLang="en-US" sz="875" b="1">
                  <a:solidFill>
                    <a:srgbClr val="000000"/>
                  </a:solidFill>
                  <a:latin typeface="맑은 고딕" panose="020B0503020000020004" pitchFamily="50" charset="-127"/>
                </a:rPr>
                <a:t>테마지도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19499" y="3161518"/>
              <a:ext cx="1713100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ko-KR" altLang="en-US" sz="875"/>
                <a:t>연도별 조사구역 지도조회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7407881" y="2386076"/>
              <a:ext cx="277569" cy="27756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72503" y="2401748"/>
              <a:ext cx="1183711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/>
                <a:t>2017</a:t>
              </a:r>
              <a:r>
                <a:rPr lang="ko-KR" altLang="en-US" sz="875"/>
                <a:t>년 조사구역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7407881" y="2738673"/>
              <a:ext cx="277569" cy="2775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72503" y="2754346"/>
              <a:ext cx="1183711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/>
                <a:t>2018</a:t>
              </a:r>
              <a:r>
                <a:rPr lang="ko-KR" altLang="en-US" sz="875"/>
                <a:t>년 조사구역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7407881" y="3091270"/>
              <a:ext cx="277569" cy="2775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72503" y="3106943"/>
              <a:ext cx="1183711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/>
                <a:t>2019</a:t>
              </a:r>
              <a:r>
                <a:rPr lang="ko-KR" altLang="en-US" sz="875"/>
                <a:t>년 조사구역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834337" y="3721503"/>
              <a:ext cx="661831" cy="6618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75"/>
                <a:t>이미지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44588" y="4578258"/>
              <a:ext cx="1841327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ko-KR" altLang="en-US" sz="875"/>
                <a:t>포장상태 </a:t>
              </a:r>
              <a:r>
                <a:rPr lang="ko-KR" altLang="en-US" sz="875" smtClean="0"/>
                <a:t>평가현황 지도조회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5834337" y="5003504"/>
              <a:ext cx="661831" cy="6618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75"/>
                <a:t>이미지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22432" y="5780306"/>
              <a:ext cx="2473299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ko-KR" altLang="en-US" sz="875">
                  <a:solidFill>
                    <a:srgbClr val="000000"/>
                  </a:solidFill>
                  <a:latin typeface="맑은 고딕" panose="020B0503020000020004" pitchFamily="50" charset="-127"/>
                </a:rPr>
                <a:t>포장상태 </a:t>
              </a:r>
              <a:r>
                <a:rPr lang="ko-KR" altLang="en-US" sz="875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평가지수</a:t>
              </a:r>
              <a:r>
                <a:rPr lang="en-US" altLang="ko-KR" sz="875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(GPCR&lt;60)</a:t>
              </a:r>
              <a:r>
                <a:rPr lang="ko-KR" altLang="en-US" sz="875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875">
                  <a:solidFill>
                    <a:srgbClr val="000000"/>
                  </a:solidFill>
                  <a:latin typeface="맑은 고딕" panose="020B0503020000020004" pitchFamily="50" charset="-127"/>
                </a:rPr>
                <a:t>구간조회</a:t>
              </a:r>
            </a:p>
          </p:txBody>
        </p:sp>
        <p:sp>
          <p:nvSpPr>
            <p:cNvPr id="47" name="타원 46"/>
            <p:cNvSpPr/>
            <p:nvPr/>
          </p:nvSpPr>
          <p:spPr>
            <a:xfrm>
              <a:off x="7407881" y="4013231"/>
              <a:ext cx="277569" cy="2775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772503" y="4028904"/>
              <a:ext cx="1017016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0&lt;=GPCR&lt;20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7407881" y="4365828"/>
              <a:ext cx="277569" cy="27756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72503" y="4381501"/>
              <a:ext cx="1088457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20&lt;=GPCR&lt;40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7407881" y="4718425"/>
              <a:ext cx="277569" cy="2775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72503" y="4734098"/>
              <a:ext cx="1088457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40&lt;=GPCR&lt;60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7407881" y="5119985"/>
              <a:ext cx="277569" cy="27756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72503" y="5135658"/>
              <a:ext cx="1134251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60&lt;= GPCR&lt;80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7407881" y="5472582"/>
              <a:ext cx="277569" cy="27756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772503" y="5488255"/>
              <a:ext cx="1295450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80&lt;= GPCR&lt;=100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035963" y="3622431"/>
              <a:ext cx="3967360" cy="2484049"/>
            </a:xfrm>
            <a:prstGeom prst="roundRect">
              <a:avLst>
                <a:gd name="adj" fmla="val 480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5035963" y="2295849"/>
              <a:ext cx="3967360" cy="1184433"/>
            </a:xfrm>
            <a:prstGeom prst="roundRect">
              <a:avLst>
                <a:gd name="adj" fmla="val 480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637" y="1860933"/>
            <a:ext cx="350082" cy="23338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637" y="4092586"/>
            <a:ext cx="350082" cy="2333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637" y="3026264"/>
            <a:ext cx="350082" cy="216718"/>
          </a:xfrm>
          <a:prstGeom prst="rect">
            <a:avLst/>
          </a:prstGeom>
        </p:spPr>
      </p:pic>
      <p:sp>
        <p:nvSpPr>
          <p:cNvPr id="71" name="타원 70"/>
          <p:cNvSpPr>
            <a:spLocks noChangeAspect="1"/>
          </p:cNvSpPr>
          <p:nvPr/>
        </p:nvSpPr>
        <p:spPr>
          <a:xfrm>
            <a:off x="6695722" y="195200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0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1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9577483" y="1021995"/>
            <a:ext cx="554229" cy="5885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67" name="직사각형 6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5"/>
            <a:ext cx="10307479" cy="7256346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170160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1396121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73" name="직선 연결선[R] 14"/>
          <p:cNvCxnSpPr/>
          <p:nvPr/>
        </p:nvCxnSpPr>
        <p:spPr>
          <a:xfrm>
            <a:off x="1501708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오각형[P] 187"/>
          <p:cNvSpPr/>
          <p:nvPr/>
        </p:nvSpPr>
        <p:spPr>
          <a:xfrm>
            <a:off x="9902917" y="6330231"/>
            <a:ext cx="578358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  위치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92435" y="6381099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cxnSp>
        <p:nvCxnSpPr>
          <p:cNvPr id="80" name="직선 연결선[R] 25"/>
          <p:cNvCxnSpPr/>
          <p:nvPr/>
        </p:nvCxnSpPr>
        <p:spPr>
          <a:xfrm flipH="1">
            <a:off x="236131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92435" y="6663744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노선 데이터로 검색</a:t>
            </a:r>
            <a:endParaRPr lang="en-US" altLang="ko-KR" sz="788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>
                <a:latin typeface="돋움" charset="-127"/>
              </a:rPr>
              <a:t>10m</a:t>
            </a:r>
            <a:r>
              <a:rPr lang="ko-KR" altLang="en-US" sz="788">
                <a:latin typeface="돋움" charset="-127"/>
              </a:rPr>
              <a:t>셀로 검색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129" name="오각형[P] 191"/>
          <p:cNvSpPr/>
          <p:nvPr/>
        </p:nvSpPr>
        <p:spPr>
          <a:xfrm>
            <a:off x="3462974" y="6330231"/>
            <a:ext cx="6540152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노선정보 상세조회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130" name="직선 연결선[R] 61"/>
          <p:cNvCxnSpPr/>
          <p:nvPr/>
        </p:nvCxnSpPr>
        <p:spPr>
          <a:xfrm>
            <a:off x="2535178" y="6668063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1396121" y="6326012"/>
            <a:ext cx="2076934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32" name="오각형[P] 189"/>
          <p:cNvSpPr/>
          <p:nvPr/>
        </p:nvSpPr>
        <p:spPr>
          <a:xfrm>
            <a:off x="1396122" y="6330231"/>
            <a:ext cx="207693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33" name="그룹 132"/>
          <p:cNvGrpSpPr/>
          <p:nvPr/>
        </p:nvGrpSpPr>
        <p:grpSpPr>
          <a:xfrm>
            <a:off x="1416817" y="6687819"/>
            <a:ext cx="994015" cy="223621"/>
            <a:chOff x="8702212" y="6842287"/>
            <a:chExt cx="1135892" cy="255539"/>
          </a:xfrm>
        </p:grpSpPr>
        <p:sp>
          <p:nvSpPr>
            <p:cNvPr id="134" name="직사각형 133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도로등급</a:t>
              </a:r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36" name="오각형[P] 133"/>
          <p:cNvSpPr/>
          <p:nvPr/>
        </p:nvSpPr>
        <p:spPr>
          <a:xfrm>
            <a:off x="2236309" y="6722474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37" name="그룹 136"/>
          <p:cNvGrpSpPr/>
          <p:nvPr/>
        </p:nvGrpSpPr>
        <p:grpSpPr>
          <a:xfrm>
            <a:off x="1411779" y="7203674"/>
            <a:ext cx="2002037" cy="223621"/>
            <a:chOff x="8741540" y="6842287"/>
            <a:chExt cx="2287790" cy="255539"/>
          </a:xfrm>
        </p:grpSpPr>
        <p:sp>
          <p:nvSpPr>
            <p:cNvPr id="138" name="직사각형 137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1" name="오각형[P] 101"/>
          <p:cNvSpPr/>
          <p:nvPr/>
        </p:nvSpPr>
        <p:spPr>
          <a:xfrm>
            <a:off x="1396122" y="6330231"/>
            <a:ext cx="214440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2092280" y="837327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43" name="타원 142"/>
          <p:cNvSpPr>
            <a:spLocks noChangeAspect="1"/>
          </p:cNvSpPr>
          <p:nvPr/>
        </p:nvSpPr>
        <p:spPr>
          <a:xfrm>
            <a:off x="2745198" y="636152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44" name="그룹 143"/>
          <p:cNvGrpSpPr/>
          <p:nvPr/>
        </p:nvGrpSpPr>
        <p:grpSpPr>
          <a:xfrm>
            <a:off x="1416817" y="6939098"/>
            <a:ext cx="994015" cy="223621"/>
            <a:chOff x="8702212" y="6842287"/>
            <a:chExt cx="1135892" cy="255539"/>
          </a:xfrm>
        </p:grpSpPr>
        <p:sp>
          <p:nvSpPr>
            <p:cNvPr id="145" name="직사각형 144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47" name="오각형[P] 133"/>
          <p:cNvSpPr/>
          <p:nvPr/>
        </p:nvSpPr>
        <p:spPr>
          <a:xfrm>
            <a:off x="2236309" y="6973753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48" name="오각형[P] 140"/>
          <p:cNvSpPr/>
          <p:nvPr/>
        </p:nvSpPr>
        <p:spPr>
          <a:xfrm>
            <a:off x="6655033" y="8362021"/>
            <a:ext cx="151656" cy="14228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>
                <a:solidFill>
                  <a:schemeClr val="tx1"/>
                </a:solidFill>
              </a:rPr>
              <a:t>1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49" name="오각형[P] 141"/>
          <p:cNvSpPr/>
          <p:nvPr/>
        </p:nvSpPr>
        <p:spPr>
          <a:xfrm>
            <a:off x="6837290" y="8362021"/>
            <a:ext cx="151656" cy="14228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</a:rPr>
              <a:t>2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0103012" y="6711165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380442"/>
              </p:ext>
            </p:extLst>
          </p:nvPr>
        </p:nvGraphicFramePr>
        <p:xfrm>
          <a:off x="3580562" y="6713339"/>
          <a:ext cx="6853851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0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45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41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8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5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703382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전산화 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완료연장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다운로드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안성시 서운면 현매리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파주시 문산읍 사목리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72.1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53.2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의정부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동두천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대천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안양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52" name="그룹 151"/>
          <p:cNvGrpSpPr>
            <a:grpSpLocks noChangeAspect="1"/>
          </p:cNvGrpSpPr>
          <p:nvPr/>
        </p:nvGrpSpPr>
        <p:grpSpPr>
          <a:xfrm>
            <a:off x="9924109" y="7058344"/>
            <a:ext cx="179570" cy="1243844"/>
            <a:chOff x="7676990" y="5001271"/>
            <a:chExt cx="216000" cy="1496188"/>
          </a:xfrm>
        </p:grpSpPr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001271"/>
              <a:ext cx="216000" cy="216000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336523"/>
              <a:ext cx="216000" cy="216000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641379"/>
              <a:ext cx="216000" cy="216000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966499"/>
              <a:ext cx="216000" cy="216000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6281459"/>
              <a:ext cx="216000" cy="216000"/>
            </a:xfrm>
            <a:prstGeom prst="rect">
              <a:avLst/>
            </a:prstGeom>
          </p:spPr>
        </p:pic>
      </p:grpSp>
      <p:grpSp>
        <p:nvGrpSpPr>
          <p:cNvPr id="158" name="그룹 157"/>
          <p:cNvGrpSpPr/>
          <p:nvPr/>
        </p:nvGrpSpPr>
        <p:grpSpPr>
          <a:xfrm>
            <a:off x="9291855" y="7045928"/>
            <a:ext cx="189021" cy="452374"/>
            <a:chOff x="7949253" y="7049567"/>
            <a:chExt cx="216000" cy="516942"/>
          </a:xfrm>
        </p:grpSpPr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grpSp>
        <p:nvGrpSpPr>
          <p:cNvPr id="161" name="그룹 160"/>
          <p:cNvGrpSpPr/>
          <p:nvPr/>
        </p:nvGrpSpPr>
        <p:grpSpPr>
          <a:xfrm>
            <a:off x="9291855" y="7591305"/>
            <a:ext cx="189021" cy="452374"/>
            <a:chOff x="7949253" y="7049567"/>
            <a:chExt cx="216000" cy="516942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sp>
        <p:nvSpPr>
          <p:cNvPr id="164" name="타원 163"/>
          <p:cNvSpPr>
            <a:spLocks noChangeAspect="1"/>
          </p:cNvSpPr>
          <p:nvPr/>
        </p:nvSpPr>
        <p:spPr>
          <a:xfrm>
            <a:off x="10235007" y="705159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9474222" y="705159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66" name="타원 165"/>
          <p:cNvSpPr>
            <a:spLocks noChangeAspect="1"/>
          </p:cNvSpPr>
          <p:nvPr/>
        </p:nvSpPr>
        <p:spPr>
          <a:xfrm>
            <a:off x="3510206" y="395183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67" name="자유형 166"/>
          <p:cNvSpPr/>
          <p:nvPr/>
        </p:nvSpPr>
        <p:spPr>
          <a:xfrm>
            <a:off x="3391492" y="3891265"/>
            <a:ext cx="4271005" cy="100023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60466"/>
              </p:ext>
            </p:extLst>
          </p:nvPr>
        </p:nvGraphicFramePr>
        <p:xfrm>
          <a:off x="10632619" y="885616"/>
          <a:ext cx="1628157" cy="5185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 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상세조회 및 도면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도로등급별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선택된 도로등급에 해당하는 노선번호 나열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(56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, 391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…)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노선명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선택에 따라 자동 세팅되며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 Read Only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 테이블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DORO_TOT_GRS80_50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MROAD_MAST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7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지도에 위치 표기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선택한 노선에 속한 도면목록을 조회 및 다운로드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단위도면 다운로드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구조물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grpSp>
        <p:nvGrpSpPr>
          <p:cNvPr id="67" name="그룹 6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3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6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노선검색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4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75" name="직사각형 74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C00000"/>
                </a:solidFill>
                <a:latin typeface="맑은 고딕" pitchFamily="50" charset="-127"/>
              </a:rPr>
              <a:t>노선검색</a:t>
            </a:r>
            <a:endParaRPr lang="ko-KR" altLang="en-US" sz="875" b="1" dirty="0">
              <a:solidFill>
                <a:srgbClr val="C00000"/>
              </a:solidFill>
              <a:latin typeface="맑은 고딕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171606" y="2546216"/>
            <a:ext cx="275124" cy="1808524"/>
            <a:chOff x="258972" y="2431285"/>
            <a:chExt cx="314393" cy="2066657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589997"/>
            <a:ext cx="266729" cy="84186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3" y="1439436"/>
            <a:ext cx="10307479" cy="7258249"/>
          </a:xfrm>
          <a:prstGeom prst="rect">
            <a:avLst/>
          </a:prstGeom>
        </p:spPr>
      </p:pic>
      <p:sp>
        <p:nvSpPr>
          <p:cNvPr id="60" name="타원 59"/>
          <p:cNvSpPr>
            <a:spLocks noChangeAspect="1"/>
          </p:cNvSpPr>
          <p:nvPr/>
        </p:nvSpPr>
        <p:spPr>
          <a:xfrm>
            <a:off x="3503328" y="39954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63282" y="6315126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89243" y="6315126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63" name="직선 연결선[R] 14"/>
          <p:cNvCxnSpPr/>
          <p:nvPr/>
        </p:nvCxnSpPr>
        <p:spPr>
          <a:xfrm>
            <a:off x="1494830" y="6657177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오각형[P] 186"/>
          <p:cNvSpPr/>
          <p:nvPr/>
        </p:nvSpPr>
        <p:spPr>
          <a:xfrm>
            <a:off x="3459754" y="6319345"/>
            <a:ext cx="7014025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65" name="직선 연결선[R] 25"/>
          <p:cNvCxnSpPr/>
          <p:nvPr/>
        </p:nvCxnSpPr>
        <p:spPr>
          <a:xfrm flipH="1">
            <a:off x="229253" y="6652858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0386797" y="6680530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67" name="오각형[P] 189"/>
          <p:cNvSpPr/>
          <p:nvPr/>
        </p:nvSpPr>
        <p:spPr>
          <a:xfrm>
            <a:off x="1389244" y="6319345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68" name="오각형[P] 132"/>
          <p:cNvSpPr/>
          <p:nvPr/>
        </p:nvSpPr>
        <p:spPr>
          <a:xfrm>
            <a:off x="9766627" y="6375820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69" name="오각형[P] 134"/>
          <p:cNvSpPr/>
          <p:nvPr/>
        </p:nvSpPr>
        <p:spPr>
          <a:xfrm>
            <a:off x="1390286" y="6315125"/>
            <a:ext cx="1225569" cy="332655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단위도면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143"/>
          <p:cNvSpPr/>
          <p:nvPr/>
        </p:nvSpPr>
        <p:spPr>
          <a:xfrm>
            <a:off x="2609190" y="6315125"/>
            <a:ext cx="1225569" cy="33265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구조물 도면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1391164" y="623642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84" name="직사각형 83"/>
          <p:cNvSpPr/>
          <p:nvPr/>
        </p:nvSpPr>
        <p:spPr>
          <a:xfrm>
            <a:off x="185557" y="6370213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sp>
        <p:nvSpPr>
          <p:cNvPr id="85" name="직사각형 84"/>
          <p:cNvSpPr/>
          <p:nvPr/>
        </p:nvSpPr>
        <p:spPr>
          <a:xfrm>
            <a:off x="185557" y="6652858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노선 데이터로 검색</a:t>
            </a:r>
            <a:endParaRPr lang="en-US" altLang="ko-KR" sz="788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>
                <a:latin typeface="돋움" charset="-127"/>
              </a:rPr>
              <a:t>10m</a:t>
            </a:r>
            <a:r>
              <a:rPr lang="ko-KR" altLang="en-US" sz="788">
                <a:latin typeface="돋움" charset="-127"/>
              </a:rPr>
              <a:t>셀로 검색</a:t>
            </a:r>
            <a:endParaRPr lang="en-US" altLang="ko-KR" sz="788" dirty="0">
              <a:latin typeface="돋움" charset="-127"/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631464"/>
              </p:ext>
            </p:extLst>
          </p:nvPr>
        </p:nvGraphicFramePr>
        <p:xfrm>
          <a:off x="1609767" y="7072002"/>
          <a:ext cx="8601677" cy="133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0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07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0674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  <a:gridCol w="1172263">
                  <a:extLst>
                    <a:ext uri="{9D8B030D-6E8A-4147-A177-3AD203B41FA5}">
                      <a16:colId xmlns:a16="http://schemas.microsoft.com/office/drawing/2014/main" xmlns="" val="154525309"/>
                    </a:ext>
                  </a:extLst>
                </a:gridCol>
                <a:gridCol w="2983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구간번호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005608110520P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005608110520U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005608110520Y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005608111020P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87" name="그룹 86"/>
          <p:cNvGrpSpPr/>
          <p:nvPr/>
        </p:nvGrpSpPr>
        <p:grpSpPr>
          <a:xfrm>
            <a:off x="1914734" y="7407922"/>
            <a:ext cx="139492" cy="938843"/>
            <a:chOff x="2729947" y="7072012"/>
            <a:chExt cx="159402" cy="1072845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2729947" y="7986413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9158143" y="8450894"/>
            <a:ext cx="1027713" cy="220141"/>
          </a:xfrm>
          <a:prstGeom prst="roundRect">
            <a:avLst>
              <a:gd name="adj" fmla="val 998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tx1"/>
                </a:solidFill>
              </a:rPr>
              <a:t>다운로드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188417" y="7129391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>
            <a:spLocks noChangeAspect="1"/>
          </p:cNvSpPr>
          <p:nvPr/>
        </p:nvSpPr>
        <p:spPr>
          <a:xfrm>
            <a:off x="8880677" y="844181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11154"/>
              </p:ext>
            </p:extLst>
          </p:nvPr>
        </p:nvGraphicFramePr>
        <p:xfrm>
          <a:off x="10643489" y="885616"/>
          <a:ext cx="1628157" cy="4652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 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상세조회 및 도면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1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 테이블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DORO_TOTO_GRS80_50</a:t>
                      </a: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MROAD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DWG_INFO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933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지도에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위치 표기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smtClean="0"/>
                        <a:t>구간 위치보기 </a:t>
                      </a:r>
                      <a:r>
                        <a:rPr lang="en-US" altLang="ko-KR" sz="700" smtClean="0"/>
                        <a:t>: doro_tot_gra80</a:t>
                      </a:r>
                      <a:r>
                        <a:rPr lang="ko-KR" altLang="en-US" sz="700" smtClean="0"/>
                        <a:t>에서 위치찾기</a:t>
                      </a:r>
                      <a:endParaRPr lang="en-US" altLang="ko-KR" sz="70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smtClean="0"/>
                        <a:t>Dwg_info </a:t>
                      </a:r>
                      <a:r>
                        <a:rPr lang="ko-KR" altLang="en-US" sz="700" smtClean="0"/>
                        <a:t>테이블에서 노선에 도면 정보 가져오기</a:t>
                      </a:r>
                      <a:endParaRPr lang="en-US" altLang="ko-KR" sz="700" smtClean="0"/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52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 정보이며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구간의 도면목록만 아래 목록창에 나열됨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선택한 노선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구간에 속한 도면 다운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로드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93692894"/>
                  </a:ext>
                </a:extLst>
              </a:tr>
            </a:tbl>
          </a:graphicData>
        </a:graphic>
      </p:graphicFrame>
      <p:sp>
        <p:nvSpPr>
          <p:cNvPr id="97" name="자유형 96"/>
          <p:cNvSpPr/>
          <p:nvPr/>
        </p:nvSpPr>
        <p:spPr>
          <a:xfrm rot="19289050">
            <a:off x="3285014" y="4065747"/>
            <a:ext cx="1439473" cy="346806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99" name="그룹 98"/>
          <p:cNvGrpSpPr/>
          <p:nvPr/>
        </p:nvGrpSpPr>
        <p:grpSpPr>
          <a:xfrm>
            <a:off x="7111962" y="6741016"/>
            <a:ext cx="1932705" cy="223621"/>
            <a:chOff x="1698257" y="6683238"/>
            <a:chExt cx="2208562" cy="255539"/>
          </a:xfrm>
        </p:grpSpPr>
        <p:grpSp>
          <p:nvGrpSpPr>
            <p:cNvPr id="100" name="그룹 99"/>
            <p:cNvGrpSpPr/>
            <p:nvPr/>
          </p:nvGrpSpPr>
          <p:grpSpPr>
            <a:xfrm>
              <a:off x="1698257" y="6683238"/>
              <a:ext cx="2208562" cy="255539"/>
              <a:chOff x="8702212" y="6842287"/>
              <a:chExt cx="2208562" cy="255539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8702212" y="6853755"/>
                <a:ext cx="441830" cy="24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88" b="1">
                    <a:latin typeface="맑은 고딕" pitchFamily="50" charset="-127"/>
                  </a:rPr>
                  <a:t>구간</a:t>
                </a:r>
                <a:endParaRPr lang="ko-KR" altLang="en-US" sz="788" b="1" dirty="0">
                  <a:latin typeface="맑은 고딕" pitchFamily="50" charset="-127"/>
                </a:endParaRPr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9294463" y="6842287"/>
                <a:ext cx="1616311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en-US" altLang="ko-KR" sz="700">
                    <a:solidFill>
                      <a:schemeClr val="tx1"/>
                    </a:solidFill>
                  </a:rPr>
                  <a:t>08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1" name="오각형[P] 133"/>
            <p:cNvSpPr/>
            <p:nvPr/>
          </p:nvSpPr>
          <p:spPr>
            <a:xfrm>
              <a:off x="3707757" y="6722841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4" name="타원 103"/>
          <p:cNvSpPr>
            <a:spLocks noChangeAspect="1"/>
          </p:cNvSpPr>
          <p:nvPr/>
        </p:nvSpPr>
        <p:spPr>
          <a:xfrm>
            <a:off x="6862754" y="675396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158143" y="6737714"/>
            <a:ext cx="1027713" cy="220141"/>
          </a:xfrm>
          <a:prstGeom prst="roundRect">
            <a:avLst>
              <a:gd name="adj" fmla="val 998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tx1"/>
                </a:solidFill>
              </a:rPr>
              <a:t>구간 위치보기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6" name="타원 105"/>
          <p:cNvSpPr>
            <a:spLocks noChangeAspect="1"/>
          </p:cNvSpPr>
          <p:nvPr/>
        </p:nvSpPr>
        <p:spPr>
          <a:xfrm>
            <a:off x="10082899" y="675065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9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3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노선검색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4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5" name="직사각형 54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C00000"/>
                </a:solidFill>
                <a:latin typeface="맑은 고딕" pitchFamily="50" charset="-127"/>
              </a:rPr>
              <a:t>노선검색</a:t>
            </a:r>
            <a:endParaRPr lang="ko-KR" altLang="en-US" sz="875" b="1" dirty="0">
              <a:solidFill>
                <a:srgbClr val="C00000"/>
              </a:solidFill>
              <a:latin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47284"/>
            <a:ext cx="189021" cy="18902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171606" y="2546216"/>
            <a:ext cx="275124" cy="1808524"/>
            <a:chOff x="258972" y="2431285"/>
            <a:chExt cx="314393" cy="2066657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0" name="그림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589997"/>
            <a:ext cx="266729" cy="84186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6" y="1452225"/>
            <a:ext cx="10307479" cy="7256346"/>
          </a:xfrm>
          <a:prstGeom prst="rect">
            <a:avLst/>
          </a:prstGeom>
        </p:spPr>
      </p:pic>
      <p:sp>
        <p:nvSpPr>
          <p:cNvPr id="60" name="타원 59"/>
          <p:cNvSpPr>
            <a:spLocks noChangeAspect="1"/>
          </p:cNvSpPr>
          <p:nvPr/>
        </p:nvSpPr>
        <p:spPr>
          <a:xfrm>
            <a:off x="3551865" y="397251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58095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84056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3" name="오각형[P] 186"/>
          <p:cNvSpPr/>
          <p:nvPr/>
        </p:nvSpPr>
        <p:spPr>
          <a:xfrm>
            <a:off x="3454567" y="6330231"/>
            <a:ext cx="7014025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64" name="직선 연결선[R] 25"/>
          <p:cNvCxnSpPr/>
          <p:nvPr/>
        </p:nvCxnSpPr>
        <p:spPr>
          <a:xfrm flipH="1">
            <a:off x="224066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10381610" y="6963188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66" name="오각형[P] 189"/>
          <p:cNvSpPr/>
          <p:nvPr/>
        </p:nvSpPr>
        <p:spPr>
          <a:xfrm>
            <a:off x="1384057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67" name="오각형[P] 132"/>
          <p:cNvSpPr/>
          <p:nvPr/>
        </p:nvSpPr>
        <p:spPr>
          <a:xfrm>
            <a:off x="9761440" y="6386706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68" name="오각형[P] 134"/>
          <p:cNvSpPr/>
          <p:nvPr/>
        </p:nvSpPr>
        <p:spPr>
          <a:xfrm>
            <a:off x="1385099" y="6326011"/>
            <a:ext cx="1225569" cy="33265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단위도면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9" name="오각형[P] 143"/>
          <p:cNvSpPr/>
          <p:nvPr/>
        </p:nvSpPr>
        <p:spPr>
          <a:xfrm>
            <a:off x="2604003" y="6326011"/>
            <a:ext cx="1225569" cy="332655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구조물 도면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1385977" y="624730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83" name="직사각형 82"/>
          <p:cNvSpPr/>
          <p:nvPr/>
        </p:nvSpPr>
        <p:spPr>
          <a:xfrm>
            <a:off x="180370" y="6381099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sp>
        <p:nvSpPr>
          <p:cNvPr id="84" name="직사각형 83"/>
          <p:cNvSpPr/>
          <p:nvPr/>
        </p:nvSpPr>
        <p:spPr>
          <a:xfrm>
            <a:off x="180370" y="6663744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노선 데이터로 검색</a:t>
            </a:r>
            <a:endParaRPr lang="en-US" altLang="ko-KR" sz="788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>
                <a:latin typeface="돋움" charset="-127"/>
              </a:rPr>
              <a:t>10m</a:t>
            </a:r>
            <a:r>
              <a:rPr lang="ko-KR" altLang="en-US" sz="788">
                <a:latin typeface="돋움" charset="-127"/>
              </a:rPr>
              <a:t>셀로 검색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85" name="자유형 84"/>
          <p:cNvSpPr/>
          <p:nvPr/>
        </p:nvSpPr>
        <p:spPr>
          <a:xfrm rot="19289050">
            <a:off x="3333551" y="4042849"/>
            <a:ext cx="1439473" cy="346806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76517"/>
              </p:ext>
            </p:extLst>
          </p:nvPr>
        </p:nvGraphicFramePr>
        <p:xfrm>
          <a:off x="1567676" y="7063655"/>
          <a:ext cx="8689484" cy="133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37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86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8652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  <a:gridCol w="28299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구간번호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명칭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0056B110P0003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개곡교 교명주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0056B110P0007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개곡교 교대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005608110520Y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005608111020P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87" name="그룹 86"/>
          <p:cNvGrpSpPr/>
          <p:nvPr/>
        </p:nvGrpSpPr>
        <p:grpSpPr>
          <a:xfrm>
            <a:off x="1928137" y="7378921"/>
            <a:ext cx="139492" cy="938843"/>
            <a:chOff x="2729947" y="7072012"/>
            <a:chExt cx="159402" cy="1072845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2729947" y="7986413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9234277" y="8435597"/>
            <a:ext cx="1027713" cy="220141"/>
          </a:xfrm>
          <a:prstGeom prst="roundRect">
            <a:avLst>
              <a:gd name="adj" fmla="val 998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tx1"/>
                </a:solidFill>
              </a:rPr>
              <a:t>다운로드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181675" y="7132990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>
            <a:spLocks noChangeAspect="1"/>
          </p:cNvSpPr>
          <p:nvPr/>
        </p:nvSpPr>
        <p:spPr>
          <a:xfrm>
            <a:off x="10210930" y="669611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96" name="타원 95"/>
          <p:cNvSpPr>
            <a:spLocks noChangeAspect="1"/>
          </p:cNvSpPr>
          <p:nvPr/>
        </p:nvSpPr>
        <p:spPr>
          <a:xfrm>
            <a:off x="8956811" y="842652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947199"/>
              </p:ext>
            </p:extLst>
          </p:nvPr>
        </p:nvGraphicFramePr>
        <p:xfrm>
          <a:off x="10643489" y="885616"/>
          <a:ext cx="1628157" cy="427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 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상세조회 및 도면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1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 테이블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DORO_TOTO_GRS80_50</a:t>
                      </a: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MROAD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STR_DWG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지도에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위치 표기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smtClean="0"/>
                        <a:t>구간 위치보기 </a:t>
                      </a:r>
                      <a:r>
                        <a:rPr lang="en-US" altLang="ko-KR" sz="700" smtClean="0"/>
                        <a:t>: doro_tot_gra80</a:t>
                      </a:r>
                      <a:r>
                        <a:rPr lang="ko-KR" altLang="en-US" sz="700" smtClean="0"/>
                        <a:t>에서 위치찾기</a:t>
                      </a:r>
                      <a:endParaRPr lang="en-US" altLang="ko-KR" sz="70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smtClean="0"/>
                        <a:t>Str_dwg </a:t>
                      </a:r>
                      <a:r>
                        <a:rPr lang="ko-KR" altLang="en-US" sz="700" smtClean="0"/>
                        <a:t>테이블에서 노선에 도면 정보 가져오기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선택한 노선에 속한 도면 다운로드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grpSp>
        <p:nvGrpSpPr>
          <p:cNvPr id="99" name="그룹 98"/>
          <p:cNvGrpSpPr/>
          <p:nvPr/>
        </p:nvGrpSpPr>
        <p:grpSpPr>
          <a:xfrm>
            <a:off x="7106775" y="6751902"/>
            <a:ext cx="1932705" cy="223621"/>
            <a:chOff x="1698257" y="6683238"/>
            <a:chExt cx="2208562" cy="255539"/>
          </a:xfrm>
        </p:grpSpPr>
        <p:grpSp>
          <p:nvGrpSpPr>
            <p:cNvPr id="100" name="그룹 99"/>
            <p:cNvGrpSpPr/>
            <p:nvPr/>
          </p:nvGrpSpPr>
          <p:grpSpPr>
            <a:xfrm>
              <a:off x="1698257" y="6683238"/>
              <a:ext cx="2208562" cy="255539"/>
              <a:chOff x="8702212" y="6842287"/>
              <a:chExt cx="2208562" cy="255539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8702212" y="6853755"/>
                <a:ext cx="441830" cy="24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88" b="1">
                    <a:latin typeface="맑은 고딕" pitchFamily="50" charset="-127"/>
                  </a:rPr>
                  <a:t>구간</a:t>
                </a:r>
                <a:endParaRPr lang="ko-KR" altLang="en-US" sz="788" b="1" dirty="0">
                  <a:latin typeface="맑은 고딕" pitchFamily="50" charset="-127"/>
                </a:endParaRPr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9294463" y="6842287"/>
                <a:ext cx="1616311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en-US" altLang="ko-KR" sz="700">
                    <a:solidFill>
                      <a:schemeClr val="tx1"/>
                    </a:solidFill>
                  </a:rPr>
                  <a:t>08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1" name="오각형[P] 133"/>
            <p:cNvSpPr/>
            <p:nvPr/>
          </p:nvSpPr>
          <p:spPr>
            <a:xfrm>
              <a:off x="3707757" y="6722841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4" name="타원 103"/>
          <p:cNvSpPr>
            <a:spLocks noChangeAspect="1"/>
          </p:cNvSpPr>
          <p:nvPr/>
        </p:nvSpPr>
        <p:spPr>
          <a:xfrm>
            <a:off x="6857567" y="676484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152956" y="6748600"/>
            <a:ext cx="1027713" cy="220141"/>
          </a:xfrm>
          <a:prstGeom prst="roundRect">
            <a:avLst>
              <a:gd name="adj" fmla="val 998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tx1"/>
                </a:solidFill>
              </a:rPr>
              <a:t>구간 위치보기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7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2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7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2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노선검색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4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5" name="직사각형 54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C00000"/>
                </a:solidFill>
                <a:latin typeface="맑은 고딕" pitchFamily="50" charset="-127"/>
              </a:rPr>
              <a:t>노선검색</a:t>
            </a:r>
            <a:endParaRPr lang="ko-KR" altLang="en-US" sz="875" b="1" dirty="0">
              <a:solidFill>
                <a:srgbClr val="C00000"/>
              </a:solidFill>
              <a:latin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171606" y="2546216"/>
            <a:ext cx="275124" cy="1808524"/>
            <a:chOff x="258972" y="2431285"/>
            <a:chExt cx="314393" cy="2066657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589997"/>
            <a:ext cx="266729" cy="84186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5"/>
            <a:ext cx="10307479" cy="7256346"/>
          </a:xfrm>
          <a:prstGeom prst="rect">
            <a:avLst/>
          </a:prstGeom>
        </p:spPr>
      </p:pic>
      <p:sp>
        <p:nvSpPr>
          <p:cNvPr id="166" name="타원 165"/>
          <p:cNvSpPr>
            <a:spLocks noChangeAspect="1"/>
          </p:cNvSpPr>
          <p:nvPr/>
        </p:nvSpPr>
        <p:spPr>
          <a:xfrm>
            <a:off x="3510206" y="3931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67" name="자유형 166"/>
          <p:cNvSpPr/>
          <p:nvPr/>
        </p:nvSpPr>
        <p:spPr>
          <a:xfrm>
            <a:off x="3391492" y="3871425"/>
            <a:ext cx="4271005" cy="100023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170160" y="631588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396121" y="631588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62" name="직선 연결선[R] 14"/>
          <p:cNvCxnSpPr/>
          <p:nvPr/>
        </p:nvCxnSpPr>
        <p:spPr>
          <a:xfrm>
            <a:off x="1501708" y="665793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오각형[P] 187"/>
          <p:cNvSpPr/>
          <p:nvPr/>
        </p:nvSpPr>
        <p:spPr>
          <a:xfrm>
            <a:off x="9902917" y="6320102"/>
            <a:ext cx="578358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  위치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92435" y="6370970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cxnSp>
        <p:nvCxnSpPr>
          <p:cNvPr id="65" name="직선 연결선[R] 25"/>
          <p:cNvCxnSpPr/>
          <p:nvPr/>
        </p:nvCxnSpPr>
        <p:spPr>
          <a:xfrm flipH="1">
            <a:off x="236131" y="665361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92435" y="6653615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노선 데이터로 검색</a:t>
            </a:r>
            <a:endParaRPr lang="en-US" altLang="ko-KR" sz="788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 b="1">
                <a:latin typeface="돋움" charset="-127"/>
              </a:rPr>
              <a:t>10m</a:t>
            </a:r>
            <a:r>
              <a:rPr lang="ko-KR" altLang="en-US" sz="788" b="1">
                <a:latin typeface="돋움" charset="-127"/>
              </a:rPr>
              <a:t>셀로 검색</a:t>
            </a:r>
            <a:endParaRPr lang="en-US" altLang="ko-KR" sz="788" b="1" dirty="0">
              <a:latin typeface="돋움" charset="-127"/>
            </a:endParaRPr>
          </a:p>
        </p:txBody>
      </p:sp>
      <p:cxnSp>
        <p:nvCxnSpPr>
          <p:cNvPr id="67" name="직선 연결선[R] 61"/>
          <p:cNvCxnSpPr/>
          <p:nvPr/>
        </p:nvCxnSpPr>
        <p:spPr>
          <a:xfrm>
            <a:off x="2535178" y="6657934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1396120" y="6326012"/>
            <a:ext cx="2766544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9" name="오각형[P] 189"/>
          <p:cNvSpPr/>
          <p:nvPr/>
        </p:nvSpPr>
        <p:spPr>
          <a:xfrm>
            <a:off x="1396122" y="6320102"/>
            <a:ext cx="207693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1416817" y="6677690"/>
            <a:ext cx="1932705" cy="223621"/>
            <a:chOff x="1698257" y="6683238"/>
            <a:chExt cx="2208562" cy="255539"/>
          </a:xfrm>
        </p:grpSpPr>
        <p:grpSp>
          <p:nvGrpSpPr>
            <p:cNvPr id="83" name="그룹 82"/>
            <p:cNvGrpSpPr/>
            <p:nvPr/>
          </p:nvGrpSpPr>
          <p:grpSpPr>
            <a:xfrm>
              <a:off x="1698257" y="6683238"/>
              <a:ext cx="2208562" cy="255539"/>
              <a:chOff x="8702212" y="6842287"/>
              <a:chExt cx="2208562" cy="25553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8702212" y="6853755"/>
                <a:ext cx="672638" cy="24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88" b="1">
                    <a:latin typeface="맑은 고딕" pitchFamily="50" charset="-127"/>
                  </a:rPr>
                  <a:t>관리주체</a:t>
                </a:r>
                <a:endParaRPr lang="ko-KR" altLang="en-US" sz="788" b="1" dirty="0">
                  <a:latin typeface="맑은 고딕" pitchFamily="50" charset="-127"/>
                </a:endParaRPr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>
                <a:off x="9294463" y="6842287"/>
                <a:ext cx="1616311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북부도로과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오각형[P] 133"/>
            <p:cNvSpPr/>
            <p:nvPr/>
          </p:nvSpPr>
          <p:spPr>
            <a:xfrm>
              <a:off x="3707757" y="6722841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61592" y="836314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88" name="타원 87"/>
          <p:cNvSpPr>
            <a:spLocks noChangeAspect="1"/>
          </p:cNvSpPr>
          <p:nvPr/>
        </p:nvSpPr>
        <p:spPr>
          <a:xfrm>
            <a:off x="2745198" y="63513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89" name="그룹 88"/>
          <p:cNvGrpSpPr/>
          <p:nvPr/>
        </p:nvGrpSpPr>
        <p:grpSpPr>
          <a:xfrm>
            <a:off x="7174422" y="8472408"/>
            <a:ext cx="333913" cy="142288"/>
            <a:chOff x="7684129" y="8571522"/>
            <a:chExt cx="381573" cy="162597"/>
          </a:xfrm>
        </p:grpSpPr>
        <p:sp>
          <p:nvSpPr>
            <p:cNvPr id="91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416817" y="6937953"/>
            <a:ext cx="1932705" cy="223621"/>
            <a:chOff x="1698257" y="6683238"/>
            <a:chExt cx="2208562" cy="255539"/>
          </a:xfrm>
        </p:grpSpPr>
        <p:grpSp>
          <p:nvGrpSpPr>
            <p:cNvPr id="94" name="그룹 93"/>
            <p:cNvGrpSpPr/>
            <p:nvPr/>
          </p:nvGrpSpPr>
          <p:grpSpPr>
            <a:xfrm>
              <a:off x="1698257" y="6683238"/>
              <a:ext cx="2208562" cy="255539"/>
              <a:chOff x="8702212" y="6842287"/>
              <a:chExt cx="2208562" cy="255539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8702212" y="6853755"/>
                <a:ext cx="672638" cy="24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88" b="1">
                    <a:latin typeface="맑은 고딕" pitchFamily="50" charset="-127"/>
                  </a:rPr>
                  <a:t>행정구역</a:t>
                </a:r>
                <a:endParaRPr lang="ko-KR" altLang="en-US" sz="788" b="1" dirty="0">
                  <a:latin typeface="맑은 고딕" pitchFamily="50" charset="-127"/>
                </a:endParaRPr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9294463" y="6842287"/>
                <a:ext cx="1616311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의정부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5" name="오각형[P] 133"/>
            <p:cNvSpPr/>
            <p:nvPr/>
          </p:nvSpPr>
          <p:spPr>
            <a:xfrm>
              <a:off x="3707757" y="6722841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443628" y="7208252"/>
            <a:ext cx="1114798" cy="220524"/>
            <a:chOff x="1728895" y="7289529"/>
            <a:chExt cx="1273914" cy="252000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2331457" y="7289529"/>
              <a:ext cx="671352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지방도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728895" y="729501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도로등급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01" name="오각형[P] 133"/>
            <p:cNvSpPr/>
            <p:nvPr/>
          </p:nvSpPr>
          <p:spPr>
            <a:xfrm>
              <a:off x="2794591" y="7333415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2917345" y="7229793"/>
            <a:ext cx="1114798" cy="220524"/>
            <a:chOff x="1728895" y="7289529"/>
            <a:chExt cx="1273914" cy="252000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2331457" y="7289529"/>
              <a:ext cx="671352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고용량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728895" y="729501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교통용량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05" name="오각형[P] 133"/>
            <p:cNvSpPr/>
            <p:nvPr/>
          </p:nvSpPr>
          <p:spPr>
            <a:xfrm>
              <a:off x="2794591" y="7333415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6" name="오각형[P] 191"/>
          <p:cNvSpPr/>
          <p:nvPr/>
        </p:nvSpPr>
        <p:spPr>
          <a:xfrm>
            <a:off x="4162665" y="6320102"/>
            <a:ext cx="5840461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노선정보 상세조회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07" name="오각형[P] 101"/>
          <p:cNvSpPr/>
          <p:nvPr/>
        </p:nvSpPr>
        <p:spPr>
          <a:xfrm>
            <a:off x="1396121" y="6320102"/>
            <a:ext cx="2863526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08" name="그룹 107"/>
          <p:cNvGrpSpPr/>
          <p:nvPr/>
        </p:nvGrpSpPr>
        <p:grpSpPr>
          <a:xfrm>
            <a:off x="1443628" y="7491461"/>
            <a:ext cx="1114798" cy="220524"/>
            <a:chOff x="1728895" y="7289529"/>
            <a:chExt cx="1273914" cy="252000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2331457" y="7289529"/>
              <a:ext cx="671352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교차로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28895" y="729501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섹션구분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1" name="오각형[P] 133"/>
            <p:cNvSpPr/>
            <p:nvPr/>
          </p:nvSpPr>
          <p:spPr>
            <a:xfrm>
              <a:off x="2794591" y="7333415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1450350" y="7804882"/>
            <a:ext cx="1114798" cy="220524"/>
            <a:chOff x="1728895" y="7289529"/>
            <a:chExt cx="1273914" cy="252000"/>
          </a:xfrm>
        </p:grpSpPr>
        <p:sp>
          <p:nvSpPr>
            <p:cNvPr id="113" name="모서리가 둥근 직사각형 112"/>
            <p:cNvSpPr/>
            <p:nvPr/>
          </p:nvSpPr>
          <p:spPr>
            <a:xfrm>
              <a:off x="2331457" y="7289529"/>
              <a:ext cx="671352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상행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728895" y="7295016"/>
              <a:ext cx="4418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방향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5" name="오각형[P] 133"/>
            <p:cNvSpPr/>
            <p:nvPr/>
          </p:nvSpPr>
          <p:spPr>
            <a:xfrm>
              <a:off x="2794591" y="7333415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665713" y="7781903"/>
            <a:ext cx="1378943" cy="223621"/>
            <a:chOff x="8366463" y="6842287"/>
            <a:chExt cx="1575761" cy="255538"/>
          </a:xfrm>
        </p:grpSpPr>
        <p:sp>
          <p:nvSpPr>
            <p:cNvPr id="117" name="직사각형 116"/>
            <p:cNvSpPr/>
            <p:nvPr/>
          </p:nvSpPr>
          <p:spPr>
            <a:xfrm>
              <a:off x="8366463" y="6853755"/>
              <a:ext cx="441830" cy="24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차로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8872782" y="6842287"/>
              <a:ext cx="1069442" cy="241533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1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1462093" y="8096325"/>
            <a:ext cx="1168593" cy="223621"/>
            <a:chOff x="8252221" y="6842287"/>
            <a:chExt cx="1335388" cy="255538"/>
          </a:xfrm>
        </p:grpSpPr>
        <p:sp>
          <p:nvSpPr>
            <p:cNvPr id="120" name="직사각형 119"/>
            <p:cNvSpPr/>
            <p:nvPr/>
          </p:nvSpPr>
          <p:spPr>
            <a:xfrm>
              <a:off x="8252221" y="6853755"/>
              <a:ext cx="632338" cy="24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시점</a:t>
              </a:r>
              <a:r>
                <a:rPr lang="en-US" altLang="ko-KR" sz="788" b="1">
                  <a:latin typeface="맑은 고딕" pitchFamily="50" charset="-127"/>
                </a:rPr>
                <a:t>(m)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8872782" y="6842287"/>
              <a:ext cx="714827" cy="241533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120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874317" y="8095556"/>
            <a:ext cx="1157826" cy="223621"/>
            <a:chOff x="8252221" y="6842287"/>
            <a:chExt cx="1323084" cy="255538"/>
          </a:xfrm>
        </p:grpSpPr>
        <p:sp>
          <p:nvSpPr>
            <p:cNvPr id="123" name="직사각형 122"/>
            <p:cNvSpPr/>
            <p:nvPr/>
          </p:nvSpPr>
          <p:spPr>
            <a:xfrm>
              <a:off x="8252221" y="6853755"/>
              <a:ext cx="632338" cy="24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종점</a:t>
              </a:r>
              <a:r>
                <a:rPr lang="en-US" altLang="ko-KR" sz="788" b="1">
                  <a:latin typeface="맑은 고딕" pitchFamily="50" charset="-127"/>
                </a:rPr>
                <a:t>(m)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8872782" y="6842287"/>
              <a:ext cx="702523" cy="241533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220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92241"/>
              </p:ext>
            </p:extLst>
          </p:nvPr>
        </p:nvGraphicFramePr>
        <p:xfrm>
          <a:off x="4269212" y="6757107"/>
          <a:ext cx="6157774" cy="1680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48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882">
                  <a:extLst>
                    <a:ext uri="{9D8B030D-6E8A-4147-A177-3AD203B41FA5}">
                      <a16:colId xmlns:a16="http://schemas.microsoft.com/office/drawing/2014/main" xmlns="" val="2194215854"/>
                    </a:ext>
                  </a:extLst>
                </a:gridCol>
                <a:gridCol w="604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6641">
                  <a:extLst>
                    <a:ext uri="{9D8B030D-6E8A-4147-A177-3AD203B41FA5}">
                      <a16:colId xmlns:a16="http://schemas.microsoft.com/office/drawing/2014/main" xmlns="" val="1463924530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9747">
                  <a:extLst>
                    <a:ext uri="{9D8B030D-6E8A-4147-A177-3AD203B41FA5}">
                      <a16:colId xmlns:a16="http://schemas.microsoft.com/office/drawing/2014/main" xmlns="" val="4031544453"/>
                    </a:ext>
                  </a:extLst>
                </a:gridCol>
                <a:gridCol w="4350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1706">
                  <a:extLst>
                    <a:ext uri="{9D8B030D-6E8A-4147-A177-3AD203B41FA5}">
                      <a16:colId xmlns:a16="http://schemas.microsoft.com/office/drawing/2014/main" xmlns="" val="2321696554"/>
                    </a:ext>
                  </a:extLst>
                </a:gridCol>
                <a:gridCol w="325024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325024">
                  <a:extLst>
                    <a:ext uri="{9D8B030D-6E8A-4147-A177-3AD203B41FA5}">
                      <a16:colId xmlns:a16="http://schemas.microsoft.com/office/drawing/2014/main" xmlns="" val="51141311"/>
                    </a:ext>
                  </a:extLst>
                </a:gridCol>
                <a:gridCol w="325024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325024">
                  <a:extLst>
                    <a:ext uri="{9D8B030D-6E8A-4147-A177-3AD203B41FA5}">
                      <a16:colId xmlns:a16="http://schemas.microsoft.com/office/drawing/2014/main" xmlns="" val="3603488745"/>
                    </a:ext>
                  </a:extLst>
                </a:gridCol>
                <a:gridCol w="650047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관리주체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행정구역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교통용량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섹션구분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26" name="그룹 125"/>
          <p:cNvGrpSpPr>
            <a:grpSpLocks noChangeAspect="1"/>
          </p:cNvGrpSpPr>
          <p:nvPr/>
        </p:nvGrpSpPr>
        <p:grpSpPr>
          <a:xfrm>
            <a:off x="10002188" y="7119306"/>
            <a:ext cx="179570" cy="1243844"/>
            <a:chOff x="7676990" y="5001271"/>
            <a:chExt cx="216000" cy="1496188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001271"/>
              <a:ext cx="216000" cy="216000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336523"/>
              <a:ext cx="216000" cy="216000"/>
            </a:xfrm>
            <a:prstGeom prst="rect">
              <a:avLst/>
            </a:prstGeom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641379"/>
              <a:ext cx="216000" cy="216000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966499"/>
              <a:ext cx="216000" cy="216000"/>
            </a:xfrm>
            <a:prstGeom prst="rect">
              <a:avLst/>
            </a:prstGeom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6281459"/>
              <a:ext cx="216000" cy="216000"/>
            </a:xfrm>
            <a:prstGeom prst="rect">
              <a:avLst/>
            </a:prstGeom>
          </p:spPr>
        </p:pic>
      </p:grpSp>
      <p:graphicFrame>
        <p:nvGraphicFramePr>
          <p:cNvPr id="172" name="표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37483"/>
              </p:ext>
            </p:extLst>
          </p:nvPr>
        </p:nvGraphicFramePr>
        <p:xfrm>
          <a:off x="10652299" y="885616"/>
          <a:ext cx="1628157" cy="5215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 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상세조회 및 도면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9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도로등급별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선택된 도로등급에 해당하는 노선번호 나열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(56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, 391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…)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노선명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선택에 따라 자동 세팅되며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 Read Only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 테이블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DORO_TOTO_GRS80_50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MROAD_MAST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Cell_10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지도에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위치 표기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smtClean="0"/>
                        <a:t>구간 위치보기 </a:t>
                      </a:r>
                      <a:r>
                        <a:rPr lang="en-US" altLang="ko-KR" sz="700" smtClean="0"/>
                        <a:t>: doro_tot_grs80</a:t>
                      </a:r>
                      <a:r>
                        <a:rPr lang="ko-KR" altLang="en-US" sz="700" smtClean="0"/>
                        <a:t>에서 선택한 </a:t>
                      </a:r>
                      <a:r>
                        <a:rPr lang="en-US" altLang="ko-KR" sz="700" smtClean="0"/>
                        <a:t>10m</a:t>
                      </a:r>
                      <a:r>
                        <a:rPr lang="ko-KR" altLang="en-US" sz="700" smtClean="0"/>
                        <a:t>셀이 속한 노선 전체 </a:t>
                      </a:r>
                      <a:r>
                        <a:rPr lang="en-US" altLang="ko-KR" sz="700" smtClean="0"/>
                        <a:t>selectio</a:t>
                      </a:r>
                      <a:r>
                        <a:rPr lang="ko-KR" altLang="en-US" sz="700" smtClean="0"/>
                        <a:t>처리</a:t>
                      </a:r>
                      <a:r>
                        <a:rPr lang="en-US" altLang="ko-KR" sz="700" smtClean="0"/>
                        <a:t>, 10m</a:t>
                      </a:r>
                      <a:r>
                        <a:rPr lang="ko-KR" altLang="en-US" sz="700" smtClean="0"/>
                        <a:t>셀 셀렉션</a:t>
                      </a:r>
                      <a:endParaRPr lang="en-US" altLang="ko-KR" sz="700" smtClean="0"/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grpSp>
        <p:nvGrpSpPr>
          <p:cNvPr id="132" name="그룹 131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3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3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3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6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노선검색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130" name="직사각형 129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C00000"/>
                </a:solidFill>
                <a:latin typeface="맑은 고딕" pitchFamily="50" charset="-127"/>
              </a:rPr>
              <a:t>노선검색</a:t>
            </a:r>
            <a:endParaRPr lang="ko-KR" altLang="en-US" sz="875" b="1" dirty="0">
              <a:solidFill>
                <a:srgbClr val="C00000"/>
              </a:solidFill>
              <a:latin typeface="맑은 고딕" pitchFamily="50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71606" y="2546216"/>
            <a:ext cx="275124" cy="1808524"/>
            <a:chOff x="258972" y="2431285"/>
            <a:chExt cx="314393" cy="2066657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43" name="그림 1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589997"/>
            <a:ext cx="266729" cy="841865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3.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포장상태 조사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62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51713"/>
            <a:ext cx="10307479" cy="6956858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54236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직사각형 88"/>
          <p:cNvSpPr/>
          <p:nvPr/>
        </p:nvSpPr>
        <p:spPr>
          <a:xfrm>
            <a:off x="176511" y="6381099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0207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76511" y="6663744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조사요청구간 </a:t>
            </a:r>
            <a:r>
              <a:rPr lang="ko-KR" altLang="en-US" sz="875" b="1" smtClean="0">
                <a:latin typeface="돋움" charset="-127"/>
              </a:rPr>
              <a:t>관리</a:t>
            </a:r>
            <a:endParaRPr lang="en-US" altLang="ko-KR" sz="875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smtClean="0">
                <a:latin typeface="돋움" charset="-127"/>
              </a:rPr>
              <a:t>조사요청구간 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80197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직사각형 112"/>
          <p:cNvSpPr/>
          <p:nvPr/>
        </p:nvSpPr>
        <p:spPr>
          <a:xfrm>
            <a:off x="3591147" y="8283493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2069" y="8319481"/>
            <a:ext cx="85958" cy="97582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2035511" y="838950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6" name="직선 연결선[R] 197"/>
          <p:cNvCxnSpPr/>
          <p:nvPr/>
        </p:nvCxnSpPr>
        <p:spPr>
          <a:xfrm>
            <a:off x="1485784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[R] 198"/>
          <p:cNvCxnSpPr/>
          <p:nvPr/>
        </p:nvCxnSpPr>
        <p:spPr>
          <a:xfrm>
            <a:off x="3450995" y="6667864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오각형[P] 199"/>
          <p:cNvSpPr/>
          <p:nvPr/>
        </p:nvSpPr>
        <p:spPr>
          <a:xfrm>
            <a:off x="9009578" y="6330231"/>
            <a:ext cx="1455774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    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조사구간선정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0396118" y="690671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0" name="오각형[P] 202"/>
          <p:cNvSpPr/>
          <p:nvPr/>
        </p:nvSpPr>
        <p:spPr>
          <a:xfrm>
            <a:off x="3447050" y="6330231"/>
            <a:ext cx="5689385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  조사요청구간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1" name="오각형[P] 205"/>
          <p:cNvSpPr/>
          <p:nvPr/>
        </p:nvSpPr>
        <p:spPr>
          <a:xfrm>
            <a:off x="1380198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8655486" y="846274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조사구간 선정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510805" y="846274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조사구간 </a:t>
            </a:r>
            <a:r>
              <a:rPr kumimoji="1" lang="ko-KR" altLang="en-US" sz="700" smtClean="0">
                <a:solidFill>
                  <a:schemeClr val="bg1"/>
                </a:solidFill>
              </a:rPr>
              <a:t>제</a:t>
            </a:r>
            <a:r>
              <a:rPr kumimoji="1" lang="ko-KR" altLang="en-US" sz="700">
                <a:solidFill>
                  <a:schemeClr val="bg1"/>
                </a:solidFill>
              </a:rPr>
              <a:t>외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1430149" y="7146843"/>
            <a:ext cx="1646315" cy="223621"/>
            <a:chOff x="8685157" y="6842287"/>
            <a:chExt cx="1881295" cy="255539"/>
          </a:xfrm>
        </p:grpSpPr>
        <p:sp>
          <p:nvSpPr>
            <p:cNvPr id="125" name="직사각형 124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조사형식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전수조사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0424921" y="6923594"/>
              <a:ext cx="66302" cy="105723"/>
              <a:chOff x="11018095" y="2260253"/>
              <a:chExt cx="595473" cy="949514"/>
            </a:xfrm>
          </p:grpSpPr>
          <p:sp>
            <p:nvSpPr>
              <p:cNvPr id="128" name="삼각형 13"/>
              <p:cNvSpPr/>
              <p:nvPr/>
            </p:nvSpPr>
            <p:spPr>
              <a:xfrm>
                <a:off x="11018105" y="2260253"/>
                <a:ext cx="595452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9" name="삼각형 63"/>
              <p:cNvSpPr/>
              <p:nvPr/>
            </p:nvSpPr>
            <p:spPr>
              <a:xfrm rot="10800000">
                <a:off x="11018095" y="2808360"/>
                <a:ext cx="595473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1422335" y="8077954"/>
            <a:ext cx="1937585" cy="223621"/>
            <a:chOff x="8408383" y="6842287"/>
            <a:chExt cx="2402725" cy="255539"/>
          </a:xfrm>
        </p:grpSpPr>
        <p:sp>
          <p:nvSpPr>
            <p:cNvPr id="131" name="직사각형 130"/>
            <p:cNvSpPr/>
            <p:nvPr/>
          </p:nvSpPr>
          <p:spPr>
            <a:xfrm>
              <a:off x="8408383" y="6853755"/>
              <a:ext cx="98039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 dirty="0">
                  <a:latin typeface="맑은 고딕" pitchFamily="50" charset="-127"/>
                </a:rPr>
                <a:t>조사요청기간</a:t>
              </a: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356737" y="7722472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35" name="그룹 134"/>
          <p:cNvGrpSpPr/>
          <p:nvPr/>
        </p:nvGrpSpPr>
        <p:grpSpPr>
          <a:xfrm>
            <a:off x="3212342" y="8074723"/>
            <a:ext cx="204948" cy="220524"/>
            <a:chOff x="5843096" y="1079415"/>
            <a:chExt cx="234200" cy="25200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0" name="직사각형 139"/>
          <p:cNvSpPr/>
          <p:nvPr/>
        </p:nvSpPr>
        <p:spPr>
          <a:xfrm>
            <a:off x="2620504" y="8079826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2524008" y="8074723"/>
            <a:ext cx="204948" cy="220524"/>
            <a:chOff x="5843096" y="1079415"/>
            <a:chExt cx="234200" cy="252000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39457"/>
              </p:ext>
            </p:extLst>
          </p:nvPr>
        </p:nvGraphicFramePr>
        <p:xfrm>
          <a:off x="3453291" y="6671993"/>
          <a:ext cx="6884161" cy="176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12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5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1928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31568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02771"/>
                <a:gridCol w="359229"/>
                <a:gridCol w="520879"/>
                <a:gridCol w="306435"/>
                <a:gridCol w="1204338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조사구간선정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자체선정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1610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1810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김무한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48" name="그룹 147"/>
          <p:cNvGrpSpPr/>
          <p:nvPr/>
        </p:nvGrpSpPr>
        <p:grpSpPr>
          <a:xfrm>
            <a:off x="9169784" y="7039197"/>
            <a:ext cx="1013202" cy="175846"/>
            <a:chOff x="8957207" y="7097062"/>
            <a:chExt cx="1242176" cy="204373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9169784" y="7322808"/>
            <a:ext cx="1013202" cy="175846"/>
            <a:chOff x="8957207" y="7097062"/>
            <a:chExt cx="1242176" cy="204373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9169784" y="8199196"/>
            <a:ext cx="1013202" cy="175846"/>
            <a:chOff x="8957207" y="7097062"/>
            <a:chExt cx="1242176" cy="204373"/>
          </a:xfrm>
        </p:grpSpPr>
        <p:sp>
          <p:nvSpPr>
            <p:cNvPr id="157" name="모서리가 둥근 직사각형 156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3748852" y="7062308"/>
            <a:ext cx="139492" cy="1331942"/>
            <a:chOff x="2729947" y="7072012"/>
            <a:chExt cx="159402" cy="1522051"/>
          </a:xfrm>
        </p:grpSpPr>
        <p:sp>
          <p:nvSpPr>
            <p:cNvPr id="161" name="모서리가 둥근 직사각형 160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2729947" y="807417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2729947" y="843561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6" name="타원 165"/>
          <p:cNvSpPr>
            <a:spLocks noChangeAspect="1"/>
          </p:cNvSpPr>
          <p:nvPr/>
        </p:nvSpPr>
        <p:spPr>
          <a:xfrm>
            <a:off x="10082754" y="670723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8499867" y="837391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grpSp>
        <p:nvGrpSpPr>
          <p:cNvPr id="168" name="그룹 167"/>
          <p:cNvGrpSpPr/>
          <p:nvPr/>
        </p:nvGrpSpPr>
        <p:grpSpPr>
          <a:xfrm>
            <a:off x="1395855" y="7724635"/>
            <a:ext cx="2002037" cy="223622"/>
            <a:chOff x="8741540" y="6842286"/>
            <a:chExt cx="2287790" cy="255540"/>
          </a:xfrm>
        </p:grpSpPr>
        <p:sp>
          <p:nvSpPr>
            <p:cNvPr id="169" name="직사각형 168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9574423" y="6842286"/>
              <a:ext cx="1454907" cy="255539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1400895" y="7460057"/>
            <a:ext cx="1199551" cy="223621"/>
            <a:chOff x="8702212" y="6842287"/>
            <a:chExt cx="1370764" cy="255539"/>
          </a:xfrm>
        </p:grpSpPr>
        <p:sp>
          <p:nvSpPr>
            <p:cNvPr id="172" name="직사각형 171"/>
            <p:cNvSpPr/>
            <p:nvPr/>
          </p:nvSpPr>
          <p:spPr>
            <a:xfrm>
              <a:off x="8702212" y="6853755"/>
              <a:ext cx="75323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  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9529336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오각형[P] 133"/>
          <p:cNvSpPr/>
          <p:nvPr/>
        </p:nvSpPr>
        <p:spPr>
          <a:xfrm>
            <a:off x="2408952" y="7503666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204076" y="675419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176" name="그룹 175"/>
          <p:cNvGrpSpPr/>
          <p:nvPr/>
        </p:nvGrpSpPr>
        <p:grpSpPr>
          <a:xfrm>
            <a:off x="4374286" y="5019098"/>
            <a:ext cx="2519753" cy="1133790"/>
            <a:chOff x="3179028" y="5622435"/>
            <a:chExt cx="5964189" cy="996193"/>
          </a:xfrm>
        </p:grpSpPr>
        <p:grpSp>
          <p:nvGrpSpPr>
            <p:cNvPr id="177" name="그룹 176"/>
            <p:cNvGrpSpPr/>
            <p:nvPr/>
          </p:nvGrpSpPr>
          <p:grpSpPr>
            <a:xfrm>
              <a:off x="3179028" y="5622435"/>
              <a:ext cx="5964189" cy="996193"/>
              <a:chOff x="3518179" y="5479910"/>
              <a:chExt cx="5964189" cy="996193"/>
            </a:xfrm>
          </p:grpSpPr>
          <p:grpSp>
            <p:nvGrpSpPr>
              <p:cNvPr id="179" name="그룹 178"/>
              <p:cNvGrpSpPr/>
              <p:nvPr/>
            </p:nvGrpSpPr>
            <p:grpSpPr>
              <a:xfrm>
                <a:off x="3518179" y="5479910"/>
                <a:ext cx="5964189" cy="996193"/>
                <a:chOff x="2133010" y="4868844"/>
                <a:chExt cx="5964189" cy="1387598"/>
              </a:xfrm>
            </p:grpSpPr>
            <p:sp>
              <p:nvSpPr>
                <p:cNvPr id="182" name="오각형[P] 134"/>
                <p:cNvSpPr/>
                <p:nvPr/>
              </p:nvSpPr>
              <p:spPr>
                <a:xfrm>
                  <a:off x="2133010" y="4868844"/>
                  <a:ext cx="5964189" cy="138759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>
                      <a:solidFill>
                        <a:schemeClr val="tx1"/>
                      </a:solidFill>
                    </a:rPr>
                    <a:t>조사구간 </a:t>
                  </a:r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제외사유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직선 연결선[R] 135"/>
                <p:cNvCxnSpPr/>
                <p:nvPr/>
              </p:nvCxnSpPr>
              <p:spPr>
                <a:xfrm>
                  <a:off x="2133010" y="5235855"/>
                  <a:ext cx="5964189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직사각형 179"/>
              <p:cNvSpPr/>
              <p:nvPr/>
            </p:nvSpPr>
            <p:spPr>
              <a:xfrm>
                <a:off x="8155689" y="6267464"/>
                <a:ext cx="1247830" cy="13719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사유 등록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모서리가 둥근 직사각형 180"/>
              <p:cNvSpPr/>
              <p:nvPr/>
            </p:nvSpPr>
            <p:spPr>
              <a:xfrm>
                <a:off x="3749944" y="5794913"/>
                <a:ext cx="5653574" cy="414675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8" name="십자형[C] 112"/>
            <p:cNvSpPr/>
            <p:nvPr/>
          </p:nvSpPr>
          <p:spPr>
            <a:xfrm rot="18900000">
              <a:off x="8731451" y="5713245"/>
              <a:ext cx="295991" cy="127252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84" name="모서리가 둥근 직사각형 183"/>
          <p:cNvSpPr/>
          <p:nvPr/>
        </p:nvSpPr>
        <p:spPr>
          <a:xfrm>
            <a:off x="3750904" y="674475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244825"/>
              </p:ext>
            </p:extLst>
          </p:nvPr>
        </p:nvGraphicFramePr>
        <p:xfrm>
          <a:off x="10662218" y="885616"/>
          <a:ext cx="1628157" cy="710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3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관리 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/>
                        <a:t>조사구간 요청에 </a:t>
                      </a:r>
                      <a:r>
                        <a:rPr kumimoji="1" lang="ko-KR" altLang="en-US" sz="700" b="1" smtClean="0"/>
                        <a:t>대한 조회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en-US" altLang="ko-KR" sz="700" b="1" baseline="0" smtClean="0"/>
                        <a:t> </a:t>
                      </a:r>
                      <a:r>
                        <a:rPr kumimoji="1" lang="ko-KR" altLang="en-US" sz="700" b="1" smtClean="0"/>
                        <a:t>선정</a:t>
                      </a:r>
                      <a:r>
                        <a:rPr kumimoji="1" lang="en-US" altLang="ko-KR" sz="700" b="1" smtClean="0"/>
                        <a:t>, </a:t>
                      </a:r>
                      <a:r>
                        <a:rPr kumimoji="1" lang="ko-KR" altLang="en-US" sz="700" b="1" smtClean="0"/>
                        <a:t>제외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ko-KR" altLang="en-US" sz="700" b="1" smtClean="0"/>
                        <a:t> 수정</a:t>
                      </a:r>
                      <a:endParaRPr kumimoji="1" lang="en-US" altLang="ko-KR" sz="700" b="1" smtClean="0"/>
                    </a:p>
                    <a:p>
                      <a:endParaRPr kumimoji="1" lang="en-US" altLang="ko-KR" sz="700" b="1" smtClean="0"/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승인 권한 소유자가 보는 화면</a:t>
                      </a:r>
                      <a:endParaRPr kumimoji="1"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6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요청한 조사요청구간에 대해서 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구간 선정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처리를 위한 화면</a:t>
                      </a:r>
                      <a:endParaRPr kumimoji="1" lang="en-US" altLang="ko-KR" sz="700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구간 선정 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라디오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</a:t>
                      </a:r>
                    </a:p>
                    <a:p>
                      <a:endParaRPr kumimoji="1" lang="en-US" altLang="ko-KR" sz="700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조사구분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조사형식은 코드값임</a:t>
                      </a:r>
                      <a:endParaRPr kumimoji="1"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6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요청한 조사요청구간 조회 목록</a:t>
                      </a:r>
                      <a:endParaRPr kumimoji="1"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6545453"/>
                  </a:ext>
                </a:extLst>
              </a:tr>
              <a:tr h="466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/>
                        <a:t>조사구간 선정 </a:t>
                      </a:r>
                      <a:endParaRPr kumimoji="1" lang="en-US" altLang="ko-KR" sz="700" dirty="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</a:t>
                      </a:r>
                      <a:r>
                        <a:rPr kumimoji="1" lang="en-US" altLang="ko-KR" sz="700" smtClean="0"/>
                        <a:t>/</a:t>
                      </a:r>
                      <a:r>
                        <a:rPr kumimoji="1" lang="ko-KR" altLang="en-US" sz="700" smtClean="0"/>
                        <a:t>제외</a:t>
                      </a:r>
                      <a:r>
                        <a:rPr kumimoji="1" lang="en-US" altLang="ko-KR" sz="700" smtClean="0"/>
                        <a:t>/</a:t>
                      </a:r>
                      <a:r>
                        <a:rPr kumimoji="1" lang="ko-KR" altLang="en-US" sz="700" smtClean="0"/>
                        <a:t>수정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승인 권한이 있는 사용자에게 모두 표출되는 정보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버튼 클릭시</a:t>
                      </a:r>
                      <a:r>
                        <a:rPr kumimoji="1" lang="en-US" altLang="ko-KR" sz="700" smtClean="0"/>
                        <a:t>, “</a:t>
                      </a:r>
                      <a:r>
                        <a:rPr kumimoji="1" lang="ko-KR" altLang="en-US" sz="700" smtClean="0"/>
                        <a:t>조사구간 선정</a:t>
                      </a:r>
                      <a:r>
                        <a:rPr kumimoji="1" lang="en-US" altLang="ko-KR" sz="700" smtClean="0"/>
                        <a:t>“  </a:t>
                      </a:r>
                      <a:r>
                        <a:rPr kumimoji="1" lang="ko-KR" altLang="en-US" sz="700" smtClean="0"/>
                        <a:t>상태가 되면 목록에서 사라지며</a:t>
                      </a:r>
                      <a:r>
                        <a:rPr kumimoji="1" lang="en-US" altLang="ko-KR" sz="700" smtClean="0"/>
                        <a:t>, </a:t>
                      </a:r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선정구간 조회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기능을 통해 조회가능함</a:t>
                      </a:r>
                      <a:r>
                        <a:rPr kumimoji="1" lang="en-US" altLang="ko-KR" sz="700" smtClean="0"/>
                        <a:t>.</a:t>
                      </a:r>
                    </a:p>
                    <a:p>
                      <a:r>
                        <a:rPr kumimoji="1" lang="en-US" altLang="ko-KR" sz="700" smtClean="0"/>
                        <a:t>.</a:t>
                      </a:r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제외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버튼 클릭시</a:t>
                      </a:r>
                      <a:r>
                        <a:rPr kumimoji="1" lang="en-US" altLang="ko-KR" sz="700" smtClean="0"/>
                        <a:t>, </a:t>
                      </a:r>
                      <a:r>
                        <a:rPr kumimoji="1" lang="ko-KR" altLang="en-US" sz="700" smtClean="0"/>
                        <a:t>사유를 입력하는 화면 표출됨</a:t>
                      </a:r>
                      <a:r>
                        <a:rPr kumimoji="1" lang="en-US" altLang="ko-KR" sz="700" smtClean="0"/>
                        <a:t>.</a:t>
                      </a:r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수정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버튼 클릭시</a:t>
                      </a:r>
                      <a:r>
                        <a:rPr kumimoji="1" lang="en-US" altLang="ko-KR" sz="700" smtClean="0"/>
                        <a:t>, </a:t>
                      </a:r>
                      <a:r>
                        <a:rPr kumimoji="1" lang="ko-KR" altLang="en-US" sz="700" smtClean="0"/>
                        <a:t>요청구간 항목을 목록에서 수정함</a:t>
                      </a:r>
                      <a:r>
                        <a:rPr kumimoji="1" lang="en-US" altLang="ko-KR" sz="700" smtClean="0"/>
                        <a:t>.</a:t>
                      </a:r>
                    </a:p>
                    <a:p>
                      <a:endParaRPr kumimoji="1" lang="en-US" altLang="ko-KR" sz="700" smtClean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4600351"/>
                  </a:ext>
                </a:extLst>
              </a:tr>
              <a:tr h="466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조사구간 선정</a:t>
                      </a:r>
                      <a:r>
                        <a:rPr kumimoji="1" lang="en-US" altLang="ko-KR" sz="700" smtClean="0"/>
                        <a:t>]</a:t>
                      </a:r>
                    </a:p>
                    <a:p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복수</a:t>
                      </a:r>
                      <a:r>
                        <a:rPr kumimoji="1" lang="en-US" altLang="ko-KR" sz="700" smtClean="0"/>
                        <a:t>)</a:t>
                      </a:r>
                      <a:r>
                        <a:rPr kumimoji="1" lang="ko-KR" altLang="en-US" sz="700" smtClean="0"/>
                        <a:t>선택한 항목에 대해 일괄</a:t>
                      </a:r>
                      <a:r>
                        <a:rPr kumimoji="1" lang="en-US" altLang="ko-KR" sz="700" smtClean="0"/>
                        <a:t>＂</a:t>
                      </a:r>
                      <a:r>
                        <a:rPr kumimoji="1" lang="ko-KR" altLang="en-US" sz="700" smtClean="0"/>
                        <a:t>선정</a:t>
                      </a:r>
                      <a:r>
                        <a:rPr kumimoji="1" lang="en-US" altLang="ko-KR" sz="700" smtClean="0"/>
                        <a:t>” </a:t>
                      </a:r>
                      <a:r>
                        <a:rPr kumimoji="1" lang="ko-KR" altLang="en-US" sz="700" smtClean="0"/>
                        <a:t>처리함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조사구간 제외</a:t>
                      </a:r>
                      <a:r>
                        <a:rPr kumimoji="1" lang="en-US" altLang="ko-KR" sz="700" smtClean="0"/>
                        <a:t>]</a:t>
                      </a:r>
                    </a:p>
                    <a:p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복수</a:t>
                      </a:r>
                      <a:r>
                        <a:rPr kumimoji="1" lang="en-US" altLang="ko-KR" sz="700" smtClean="0"/>
                        <a:t>)</a:t>
                      </a:r>
                      <a:r>
                        <a:rPr kumimoji="1" lang="ko-KR" altLang="en-US" sz="700" smtClean="0"/>
                        <a:t>선택한 항목에 대해 제외사유</a:t>
                      </a:r>
                      <a:r>
                        <a:rPr kumimoji="1" lang="ko-KR" altLang="en-US" sz="700" baseline="0" smtClean="0"/>
                        <a:t>를 기록하며 </a:t>
                      </a:r>
                      <a:r>
                        <a:rPr kumimoji="1" lang="ko-KR" altLang="en-US" sz="700" smtClean="0"/>
                        <a:t>일괄 </a:t>
                      </a:r>
                      <a:r>
                        <a:rPr kumimoji="1" lang="en-US" altLang="ko-KR" sz="700" smtClean="0"/>
                        <a:t>“</a:t>
                      </a:r>
                      <a:r>
                        <a:rPr kumimoji="1" lang="ko-KR" altLang="en-US" sz="700" smtClean="0"/>
                        <a:t>제외</a:t>
                      </a:r>
                      <a:r>
                        <a:rPr kumimoji="1" lang="en-US" altLang="ko-KR" sz="700" smtClean="0"/>
                        <a:t>＂</a:t>
                      </a:r>
                      <a:r>
                        <a:rPr kumimoji="1" lang="ko-KR" altLang="en-US" sz="700" smtClean="0"/>
                        <a:t>처리함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* </a:t>
                      </a:r>
                      <a:r>
                        <a:rPr kumimoji="1" lang="ko-KR" altLang="en-US" sz="700" smtClean="0"/>
                        <a:t>제외 처리</a:t>
                      </a:r>
                      <a:r>
                        <a:rPr kumimoji="1" lang="ko-KR" altLang="en-US" sz="700" baseline="0" smtClean="0"/>
                        <a:t>가 끝나면 해당 항목은 목록에서 사라짐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/>
                        <a:t>* </a:t>
                      </a:r>
                      <a:r>
                        <a:rPr kumimoji="1" lang="ko-KR" altLang="en-US" sz="700" smtClean="0"/>
                        <a:t>조사구간선정</a:t>
                      </a:r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선정</a:t>
                      </a:r>
                      <a:r>
                        <a:rPr kumimoji="1" lang="en-US" altLang="ko-KR" sz="700" smtClean="0"/>
                        <a:t>/</a:t>
                      </a:r>
                      <a:r>
                        <a:rPr kumimoji="1" lang="ko-KR" altLang="en-US" sz="700" smtClean="0"/>
                        <a:t>제외</a:t>
                      </a:r>
                      <a:r>
                        <a:rPr kumimoji="1" lang="en-US" altLang="ko-KR" sz="700" smtClean="0"/>
                        <a:t>)</a:t>
                      </a:r>
                      <a:r>
                        <a:rPr kumimoji="1" lang="en-US" altLang="ko-KR" sz="700" baseline="0" smtClean="0"/>
                        <a:t> </a:t>
                      </a:r>
                      <a:r>
                        <a:rPr kumimoji="1" lang="ko-KR" altLang="en-US" sz="700" baseline="0" smtClean="0"/>
                        <a:t>작업이 끝나면 목록에서 사라짐</a:t>
                      </a:r>
                      <a:endParaRPr kumimoji="1" lang="ko-KR" altLang="en-US" sz="700" smtClean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89" name="그룹 18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9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9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9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98" name="직사각형 1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2" name="텍스트 상자 139"/>
          <p:cNvSpPr txBox="1"/>
          <p:nvPr/>
        </p:nvSpPr>
        <p:spPr>
          <a:xfrm>
            <a:off x="263988" y="1010273"/>
            <a:ext cx="1997768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7" name="직사각형 10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42" name="타원 141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3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11" name="직사각형 210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029" y="6707667"/>
            <a:ext cx="157659" cy="164825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609629" y="6685531"/>
            <a:ext cx="90415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구간 선정</a:t>
            </a:r>
            <a:endParaRPr lang="ko-KR" altLang="en-US" sz="875"/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1285" y="6697173"/>
            <a:ext cx="179158" cy="157659"/>
          </a:xfrm>
          <a:prstGeom prst="rect">
            <a:avLst/>
          </a:prstGeom>
        </p:spPr>
      </p:pic>
      <p:sp>
        <p:nvSpPr>
          <p:cNvPr id="230" name="직사각형 229"/>
          <p:cNvSpPr/>
          <p:nvPr/>
        </p:nvSpPr>
        <p:spPr>
          <a:xfrm>
            <a:off x="2546401" y="6685531"/>
            <a:ext cx="96764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선정구간 조회</a:t>
            </a:r>
            <a:endParaRPr lang="ko-KR" altLang="en-US" sz="875"/>
          </a:p>
        </p:txBody>
      </p:sp>
      <p:grpSp>
        <p:nvGrpSpPr>
          <p:cNvPr id="231" name="그룹 230"/>
          <p:cNvGrpSpPr/>
          <p:nvPr/>
        </p:nvGrpSpPr>
        <p:grpSpPr>
          <a:xfrm>
            <a:off x="1430149" y="6918195"/>
            <a:ext cx="1646315" cy="223621"/>
            <a:chOff x="8685157" y="6842287"/>
            <a:chExt cx="1881295" cy="255539"/>
          </a:xfrm>
        </p:grpSpPr>
        <p:sp>
          <p:nvSpPr>
            <p:cNvPr id="232" name="직사각형 231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0412454" y="6923594"/>
              <a:ext cx="67684" cy="105723"/>
              <a:chOff x="10906530" y="2260253"/>
              <a:chExt cx="607907" cy="949514"/>
            </a:xfrm>
          </p:grpSpPr>
          <p:sp>
            <p:nvSpPr>
              <p:cNvPr id="235" name="삼각형 13"/>
              <p:cNvSpPr/>
              <p:nvPr/>
            </p:nvSpPr>
            <p:spPr>
              <a:xfrm>
                <a:off x="10918976" y="2260253"/>
                <a:ext cx="595461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6" name="삼각형 63"/>
              <p:cNvSpPr/>
              <p:nvPr/>
            </p:nvSpPr>
            <p:spPr>
              <a:xfrm rot="10800000">
                <a:off x="10906530" y="2808360"/>
                <a:ext cx="595467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37" name="그룹 236"/>
          <p:cNvGrpSpPr/>
          <p:nvPr/>
        </p:nvGrpSpPr>
        <p:grpSpPr>
          <a:xfrm>
            <a:off x="9169784" y="7626355"/>
            <a:ext cx="1013202" cy="175846"/>
            <a:chOff x="8957207" y="7097062"/>
            <a:chExt cx="1242176" cy="20437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39" name="모서리가 둥근 직사각형 238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40" name="모서리가 둥근 직사각형 239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9169784" y="7909966"/>
            <a:ext cx="1013202" cy="175846"/>
            <a:chOff x="8957207" y="7097062"/>
            <a:chExt cx="1242176" cy="204373"/>
          </a:xfrm>
        </p:grpSpPr>
        <p:sp>
          <p:nvSpPr>
            <p:cNvPr id="242" name="모서리가 둥근 직사각형 241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43" name="모서리가 둥근 직사각형 242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44" name="모서리가 둥근 직사각형 243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pic>
        <p:nvPicPr>
          <p:cNvPr id="245" name="그림 2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019942"/>
            <a:ext cx="179570" cy="179570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367367"/>
            <a:ext cx="179570" cy="179570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626355"/>
            <a:ext cx="179570" cy="179570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898384"/>
            <a:ext cx="179570" cy="179570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8214608"/>
            <a:ext cx="179570" cy="179570"/>
          </a:xfrm>
          <a:prstGeom prst="rect">
            <a:avLst/>
          </a:prstGeom>
        </p:spPr>
      </p:pic>
      <p:sp>
        <p:nvSpPr>
          <p:cNvPr id="284" name="타원 283"/>
          <p:cNvSpPr>
            <a:spLocks noChangeAspect="1"/>
          </p:cNvSpPr>
          <p:nvPr/>
        </p:nvSpPr>
        <p:spPr>
          <a:xfrm>
            <a:off x="5610773" y="479857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sp>
        <p:nvSpPr>
          <p:cNvPr id="285" name="타원 284"/>
          <p:cNvSpPr>
            <a:spLocks noChangeAspect="1"/>
          </p:cNvSpPr>
          <p:nvPr/>
        </p:nvSpPr>
        <p:spPr>
          <a:xfrm>
            <a:off x="1883489" y="645619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286" name="타원 285"/>
          <p:cNvSpPr>
            <a:spLocks noChangeAspect="1"/>
          </p:cNvSpPr>
          <p:nvPr/>
        </p:nvSpPr>
        <p:spPr>
          <a:xfrm>
            <a:off x="4634964" y="63977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287" name="직사각형 286"/>
          <p:cNvSpPr/>
          <p:nvPr/>
        </p:nvSpPr>
        <p:spPr>
          <a:xfrm>
            <a:off x="10436127" y="8654901"/>
            <a:ext cx="2249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일반 테이블 구조이며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방식이 아님</a:t>
            </a:r>
            <a:endParaRPr kumimoji="1" lang="en-US" altLang="ko-KR" sz="800" smtClean="0">
              <a:solidFill>
                <a:srgbClr val="FF000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kumimoji="1" lang="en-US" altLang="ko-KR" sz="800" smtClean="0">
                <a:solidFill>
                  <a:srgbClr val="FF0000"/>
                </a:solidFill>
              </a:rPr>
              <a:t>jQGrid </a:t>
            </a:r>
            <a:r>
              <a:rPr kumimoji="1" lang="ko-KR" altLang="en-US" sz="800" smtClean="0">
                <a:solidFill>
                  <a:srgbClr val="FF0000"/>
                </a:solidFill>
              </a:rPr>
              <a:t>디자인 패턴과 동일함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91" name="그림 190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205" name="그림 204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206" name="그림 205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209" name="그림 2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63444" y="5230142"/>
            <a:ext cx="1947361" cy="1095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조사연장 추가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51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51713"/>
            <a:ext cx="10307479" cy="6956858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54236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직사각형 88"/>
          <p:cNvSpPr/>
          <p:nvPr/>
        </p:nvSpPr>
        <p:spPr>
          <a:xfrm>
            <a:off x="176511" y="6381099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0207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76511" y="6663744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조사요청구간 </a:t>
            </a:r>
            <a:r>
              <a:rPr lang="ko-KR" altLang="en-US" sz="875" b="1" smtClean="0">
                <a:latin typeface="돋움" charset="-127"/>
              </a:rPr>
              <a:t>관리</a:t>
            </a:r>
            <a:endParaRPr lang="en-US" altLang="ko-KR" sz="875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smtClean="0">
                <a:latin typeface="돋움" charset="-127"/>
              </a:rPr>
              <a:t>조사요청구간 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80197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직사각형 112"/>
          <p:cNvSpPr/>
          <p:nvPr/>
        </p:nvSpPr>
        <p:spPr>
          <a:xfrm>
            <a:off x="3591147" y="8283493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2069" y="8319481"/>
            <a:ext cx="85958" cy="97582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2035511" y="838950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6" name="직선 연결선[R] 197"/>
          <p:cNvCxnSpPr/>
          <p:nvPr/>
        </p:nvCxnSpPr>
        <p:spPr>
          <a:xfrm>
            <a:off x="1485784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[R] 198"/>
          <p:cNvCxnSpPr/>
          <p:nvPr/>
        </p:nvCxnSpPr>
        <p:spPr>
          <a:xfrm>
            <a:off x="3450995" y="6667864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오각형[P] 199"/>
          <p:cNvSpPr/>
          <p:nvPr/>
        </p:nvSpPr>
        <p:spPr>
          <a:xfrm>
            <a:off x="9009578" y="6330231"/>
            <a:ext cx="1455774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    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조사구간선정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0396118" y="690671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0" name="오각형[P] 202"/>
          <p:cNvSpPr/>
          <p:nvPr/>
        </p:nvSpPr>
        <p:spPr>
          <a:xfrm>
            <a:off x="3447050" y="6330231"/>
            <a:ext cx="5689385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  조사요청구간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1" name="오각형[P] 205"/>
          <p:cNvSpPr/>
          <p:nvPr/>
        </p:nvSpPr>
        <p:spPr>
          <a:xfrm>
            <a:off x="1380198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8655486" y="840831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조사구간 선정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510805" y="840831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조사구간 </a:t>
            </a:r>
            <a:r>
              <a:rPr kumimoji="1" lang="ko-KR" altLang="en-US" sz="700" smtClean="0">
                <a:solidFill>
                  <a:schemeClr val="bg1"/>
                </a:solidFill>
              </a:rPr>
              <a:t>제</a:t>
            </a:r>
            <a:r>
              <a:rPr kumimoji="1" lang="ko-KR" altLang="en-US" sz="700">
                <a:solidFill>
                  <a:schemeClr val="bg1"/>
                </a:solidFill>
              </a:rPr>
              <a:t>외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1430149" y="7146843"/>
            <a:ext cx="1646315" cy="223621"/>
            <a:chOff x="8685157" y="6842287"/>
            <a:chExt cx="1881295" cy="255539"/>
          </a:xfrm>
        </p:grpSpPr>
        <p:sp>
          <p:nvSpPr>
            <p:cNvPr id="125" name="직사각형 124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조사형식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전수조사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0424921" y="6923594"/>
              <a:ext cx="66302" cy="105723"/>
              <a:chOff x="11018095" y="2260253"/>
              <a:chExt cx="595473" cy="949514"/>
            </a:xfrm>
          </p:grpSpPr>
          <p:sp>
            <p:nvSpPr>
              <p:cNvPr id="128" name="삼각형 13"/>
              <p:cNvSpPr/>
              <p:nvPr/>
            </p:nvSpPr>
            <p:spPr>
              <a:xfrm>
                <a:off x="11018105" y="2260253"/>
                <a:ext cx="595452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9" name="삼각형 63"/>
              <p:cNvSpPr/>
              <p:nvPr/>
            </p:nvSpPr>
            <p:spPr>
              <a:xfrm rot="10800000">
                <a:off x="11018095" y="2808360"/>
                <a:ext cx="595473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1422335" y="8077954"/>
            <a:ext cx="1937585" cy="223621"/>
            <a:chOff x="8408383" y="6842287"/>
            <a:chExt cx="2402725" cy="255539"/>
          </a:xfrm>
        </p:grpSpPr>
        <p:sp>
          <p:nvSpPr>
            <p:cNvPr id="131" name="직사각형 130"/>
            <p:cNvSpPr/>
            <p:nvPr/>
          </p:nvSpPr>
          <p:spPr>
            <a:xfrm>
              <a:off x="8408383" y="6853755"/>
              <a:ext cx="98039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 dirty="0">
                  <a:latin typeface="맑은 고딕" pitchFamily="50" charset="-127"/>
                </a:rPr>
                <a:t>조사요청기간</a:t>
              </a: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356737" y="7722472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35" name="그룹 134"/>
          <p:cNvGrpSpPr/>
          <p:nvPr/>
        </p:nvGrpSpPr>
        <p:grpSpPr>
          <a:xfrm>
            <a:off x="3212342" y="8074723"/>
            <a:ext cx="204948" cy="220524"/>
            <a:chOff x="5843096" y="1079415"/>
            <a:chExt cx="234200" cy="25200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0" name="직사각형 139"/>
          <p:cNvSpPr/>
          <p:nvPr/>
        </p:nvSpPr>
        <p:spPr>
          <a:xfrm>
            <a:off x="2620504" y="8079826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2524008" y="8074723"/>
            <a:ext cx="204948" cy="220524"/>
            <a:chOff x="5843096" y="1079415"/>
            <a:chExt cx="234200" cy="252000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277344"/>
              </p:ext>
            </p:extLst>
          </p:nvPr>
        </p:nvGraphicFramePr>
        <p:xfrm>
          <a:off x="3453291" y="6671993"/>
          <a:ext cx="6884161" cy="1733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12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5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1928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31568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02771"/>
                <a:gridCol w="359229"/>
                <a:gridCol w="520879"/>
                <a:gridCol w="306435"/>
                <a:gridCol w="1204338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조사구간선정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자체선정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1610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1810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김무한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48" name="그룹 147"/>
          <p:cNvGrpSpPr/>
          <p:nvPr/>
        </p:nvGrpSpPr>
        <p:grpSpPr>
          <a:xfrm>
            <a:off x="9224214" y="7039197"/>
            <a:ext cx="1013202" cy="175846"/>
            <a:chOff x="8957207" y="7097062"/>
            <a:chExt cx="1242176" cy="204373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9224214" y="7322808"/>
            <a:ext cx="1013202" cy="175846"/>
            <a:chOff x="8957207" y="7097062"/>
            <a:chExt cx="1242176" cy="204373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3748852" y="7062308"/>
            <a:ext cx="139492" cy="1331942"/>
            <a:chOff x="2729947" y="7072012"/>
            <a:chExt cx="159402" cy="1522051"/>
          </a:xfrm>
        </p:grpSpPr>
        <p:sp>
          <p:nvSpPr>
            <p:cNvPr id="161" name="모서리가 둥근 직사각형 160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2729947" y="807417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2729947" y="843561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6" name="타원 165"/>
          <p:cNvSpPr>
            <a:spLocks noChangeAspect="1"/>
          </p:cNvSpPr>
          <p:nvPr/>
        </p:nvSpPr>
        <p:spPr>
          <a:xfrm>
            <a:off x="10082754" y="670723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168" name="그룹 167"/>
          <p:cNvGrpSpPr/>
          <p:nvPr/>
        </p:nvGrpSpPr>
        <p:grpSpPr>
          <a:xfrm>
            <a:off x="1395855" y="7724635"/>
            <a:ext cx="2002037" cy="223622"/>
            <a:chOff x="8741540" y="6842286"/>
            <a:chExt cx="2287790" cy="255540"/>
          </a:xfrm>
        </p:grpSpPr>
        <p:sp>
          <p:nvSpPr>
            <p:cNvPr id="169" name="직사각형 168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9574423" y="6842286"/>
              <a:ext cx="1454907" cy="255539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1400895" y="7460057"/>
            <a:ext cx="1199551" cy="223621"/>
            <a:chOff x="8702212" y="6842287"/>
            <a:chExt cx="1370764" cy="255539"/>
          </a:xfrm>
        </p:grpSpPr>
        <p:sp>
          <p:nvSpPr>
            <p:cNvPr id="172" name="직사각형 171"/>
            <p:cNvSpPr/>
            <p:nvPr/>
          </p:nvSpPr>
          <p:spPr>
            <a:xfrm>
              <a:off x="8702212" y="6853755"/>
              <a:ext cx="75323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  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9529336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오각형[P] 133"/>
          <p:cNvSpPr/>
          <p:nvPr/>
        </p:nvSpPr>
        <p:spPr>
          <a:xfrm>
            <a:off x="2408952" y="7503666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204076" y="675419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3750904" y="674475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324177"/>
              </p:ext>
            </p:extLst>
          </p:nvPr>
        </p:nvGraphicFramePr>
        <p:xfrm>
          <a:off x="10662218" y="885616"/>
          <a:ext cx="1628157" cy="523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3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관리 </a:t>
                      </a: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 선정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/>
                        <a:t>조사구간 요청에 대한 조회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en-US" altLang="ko-KR" sz="700" b="1" baseline="0" smtClean="0"/>
                        <a:t> </a:t>
                      </a:r>
                      <a:r>
                        <a:rPr kumimoji="1" lang="ko-KR" altLang="en-US" sz="700" b="1" smtClean="0"/>
                        <a:t>선정</a:t>
                      </a:r>
                      <a:r>
                        <a:rPr kumimoji="1" lang="en-US" altLang="ko-KR" sz="700" b="1" smtClean="0"/>
                        <a:t>, </a:t>
                      </a:r>
                      <a:r>
                        <a:rPr kumimoji="1" lang="ko-KR" altLang="en-US" sz="700" b="1" smtClean="0"/>
                        <a:t>제외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ko-KR" altLang="en-US" sz="700" b="1" smtClean="0"/>
                        <a:t> 수정</a:t>
                      </a:r>
                      <a:endParaRPr kumimoji="1" lang="en-US" altLang="ko-KR" sz="700" b="1" smtClean="0"/>
                    </a:p>
                    <a:p>
                      <a:endParaRPr kumimoji="1" lang="en-US" altLang="ko-KR" sz="700" b="1" smtClean="0"/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승인 권한 소유자가 보는 화면</a:t>
                      </a:r>
                      <a:endParaRPr kumimoji="1" lang="ko-KR" altLang="en-US" sz="700" smtClean="0">
                        <a:solidFill>
                          <a:srgbClr val="FF0000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221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수정</a:t>
                      </a:r>
                      <a:r>
                        <a:rPr kumimoji="1" lang="en-US" altLang="ko-KR" sz="700" smtClean="0"/>
                        <a:t>]</a:t>
                      </a:r>
                      <a:r>
                        <a:rPr kumimoji="1" lang="en-US" altLang="ko-KR" sz="700" baseline="0" smtClean="0"/>
                        <a:t> </a:t>
                      </a:r>
                      <a:r>
                        <a:rPr kumimoji="1" lang="ko-KR" altLang="en-US" sz="700" baseline="0" smtClean="0"/>
                        <a:t>버튼 클릭시</a:t>
                      </a:r>
                      <a:r>
                        <a:rPr kumimoji="1" lang="en-US" altLang="ko-KR" sz="700" baseline="0" smtClean="0"/>
                        <a:t>,</a:t>
                      </a:r>
                    </a:p>
                    <a:p>
                      <a:r>
                        <a:rPr kumimoji="1" lang="ko-KR" altLang="en-US" sz="700" baseline="0" smtClean="0"/>
                        <a:t>해당 목록의 항목이 수정 상태로 변경되어 수정가능함</a:t>
                      </a:r>
                      <a:r>
                        <a:rPr kumimoji="1" lang="en-US" altLang="ko-KR" sz="700" baseline="0" smtClean="0"/>
                        <a:t>.</a:t>
                      </a:r>
                    </a:p>
                    <a:p>
                      <a:endParaRPr kumimoji="1" lang="en-US" altLang="ko-KR" sz="700" baseline="0" smtClean="0"/>
                    </a:p>
                    <a:p>
                      <a:r>
                        <a:rPr kumimoji="1" lang="en-US" altLang="ko-KR" sz="700" baseline="0" smtClean="0"/>
                        <a:t>[</a:t>
                      </a:r>
                      <a:r>
                        <a:rPr kumimoji="1" lang="ko-KR" altLang="en-US" sz="700" baseline="0" smtClean="0"/>
                        <a:t>수정가능항목</a:t>
                      </a:r>
                      <a:r>
                        <a:rPr kumimoji="1" lang="en-US" altLang="ko-KR" sz="700" baseline="0" smtClean="0"/>
                        <a:t>]</a:t>
                      </a:r>
                    </a:p>
                    <a:p>
                      <a:r>
                        <a:rPr kumimoji="1" lang="ko-KR" altLang="en-US" sz="700" baseline="0" smtClean="0"/>
                        <a:t>조사명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조사구분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조사형식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행선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차로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시점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종점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조사자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조사일자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686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6545453"/>
                  </a:ext>
                </a:extLst>
              </a:tr>
              <a:tr h="4571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4600351"/>
                  </a:ext>
                </a:extLst>
              </a:tr>
            </a:tbl>
          </a:graphicData>
        </a:graphic>
      </p:graphicFrame>
      <p:grpSp>
        <p:nvGrpSpPr>
          <p:cNvPr id="189" name="그룹 18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9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9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9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98" name="직사각형 1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2" name="텍스트 상자 139"/>
          <p:cNvSpPr txBox="1"/>
          <p:nvPr/>
        </p:nvSpPr>
        <p:spPr>
          <a:xfrm>
            <a:off x="263988" y="1010273"/>
            <a:ext cx="1997768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7" name="직사각형 10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42" name="타원 141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3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11" name="직사각형 210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029" y="6707667"/>
            <a:ext cx="157659" cy="164825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609629" y="6685531"/>
            <a:ext cx="90415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구간 선정</a:t>
            </a:r>
            <a:endParaRPr lang="ko-KR" altLang="en-US" sz="875"/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1285" y="6697173"/>
            <a:ext cx="179158" cy="157659"/>
          </a:xfrm>
          <a:prstGeom prst="rect">
            <a:avLst/>
          </a:prstGeom>
        </p:spPr>
      </p:pic>
      <p:sp>
        <p:nvSpPr>
          <p:cNvPr id="230" name="직사각형 229"/>
          <p:cNvSpPr/>
          <p:nvPr/>
        </p:nvSpPr>
        <p:spPr>
          <a:xfrm>
            <a:off x="2546401" y="6685531"/>
            <a:ext cx="96764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선정구간 조회</a:t>
            </a:r>
            <a:endParaRPr lang="ko-KR" altLang="en-US" sz="875"/>
          </a:p>
        </p:txBody>
      </p:sp>
      <p:grpSp>
        <p:nvGrpSpPr>
          <p:cNvPr id="231" name="그룹 230"/>
          <p:cNvGrpSpPr/>
          <p:nvPr/>
        </p:nvGrpSpPr>
        <p:grpSpPr>
          <a:xfrm>
            <a:off x="1430149" y="6918195"/>
            <a:ext cx="1646315" cy="223621"/>
            <a:chOff x="8685157" y="6842287"/>
            <a:chExt cx="1881295" cy="255539"/>
          </a:xfrm>
        </p:grpSpPr>
        <p:sp>
          <p:nvSpPr>
            <p:cNvPr id="232" name="직사각형 231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0412454" y="6923594"/>
              <a:ext cx="67684" cy="105723"/>
              <a:chOff x="10906530" y="2260253"/>
              <a:chExt cx="607907" cy="949514"/>
            </a:xfrm>
          </p:grpSpPr>
          <p:sp>
            <p:nvSpPr>
              <p:cNvPr id="235" name="삼각형 13"/>
              <p:cNvSpPr/>
              <p:nvPr/>
            </p:nvSpPr>
            <p:spPr>
              <a:xfrm>
                <a:off x="10918976" y="2260253"/>
                <a:ext cx="595461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6" name="삼각형 63"/>
              <p:cNvSpPr/>
              <p:nvPr/>
            </p:nvSpPr>
            <p:spPr>
              <a:xfrm rot="10800000">
                <a:off x="10906530" y="2808360"/>
                <a:ext cx="595467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pic>
        <p:nvPicPr>
          <p:cNvPr id="245" name="그림 2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019942"/>
            <a:ext cx="179570" cy="179570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367367"/>
            <a:ext cx="179570" cy="179570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626355"/>
            <a:ext cx="179570" cy="179570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898384"/>
            <a:ext cx="179570" cy="179570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8214608"/>
            <a:ext cx="179570" cy="179570"/>
          </a:xfrm>
          <a:prstGeom prst="rect">
            <a:avLst/>
          </a:prstGeom>
        </p:spPr>
      </p:pic>
      <p:grpSp>
        <p:nvGrpSpPr>
          <p:cNvPr id="250" name="그룹 249"/>
          <p:cNvGrpSpPr/>
          <p:nvPr/>
        </p:nvGrpSpPr>
        <p:grpSpPr>
          <a:xfrm>
            <a:off x="4542961" y="7309013"/>
            <a:ext cx="583560" cy="186257"/>
            <a:chOff x="3708500" y="6978601"/>
            <a:chExt cx="583560" cy="186257"/>
          </a:xfrm>
        </p:grpSpPr>
        <p:sp>
          <p:nvSpPr>
            <p:cNvPr id="251" name="모서리가 둥근 직사각형 250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52" name="그룹 251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53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54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60" name="모서리가 둥근 직사각형 259"/>
          <p:cNvSpPr/>
          <p:nvPr/>
        </p:nvSpPr>
        <p:spPr>
          <a:xfrm>
            <a:off x="3963872" y="7281897"/>
            <a:ext cx="565679" cy="232115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신월</a:t>
            </a:r>
            <a:r>
              <a:rPr lang="en-US" altLang="ko-KR" sz="700" smtClean="0">
                <a:solidFill>
                  <a:schemeClr val="tx1"/>
                </a:solidFill>
              </a:rPr>
              <a:t>~</a:t>
            </a:r>
            <a:r>
              <a:rPr lang="ko-KR" altLang="en-US" sz="700" smtClean="0">
                <a:solidFill>
                  <a:schemeClr val="tx1"/>
                </a:solidFill>
              </a:rPr>
              <a:t>신당선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68" name="그룹 267"/>
          <p:cNvGrpSpPr/>
          <p:nvPr/>
        </p:nvGrpSpPr>
        <p:grpSpPr>
          <a:xfrm>
            <a:off x="5139992" y="7309013"/>
            <a:ext cx="583560" cy="186257"/>
            <a:chOff x="3708500" y="6978601"/>
            <a:chExt cx="583560" cy="186257"/>
          </a:xfrm>
        </p:grpSpPr>
        <p:sp>
          <p:nvSpPr>
            <p:cNvPr id="269" name="모서리가 둥근 직사각형 268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수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조사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70" name="그룹 269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71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72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" name="자유형 1"/>
          <p:cNvSpPr/>
          <p:nvPr/>
        </p:nvSpPr>
        <p:spPr>
          <a:xfrm>
            <a:off x="5932714" y="7313668"/>
            <a:ext cx="2558143" cy="154871"/>
          </a:xfrm>
          <a:custGeom>
            <a:avLst/>
            <a:gdLst>
              <a:gd name="connsiteX0" fmla="*/ 0 w 2558143"/>
              <a:gd name="connsiteY0" fmla="*/ 88618 h 154871"/>
              <a:gd name="connsiteX1" fmla="*/ 870857 w 2558143"/>
              <a:gd name="connsiteY1" fmla="*/ 1532 h 154871"/>
              <a:gd name="connsiteX2" fmla="*/ 1393372 w 2558143"/>
              <a:gd name="connsiteY2" fmla="*/ 153932 h 154871"/>
              <a:gd name="connsiteX3" fmla="*/ 1894115 w 2558143"/>
              <a:gd name="connsiteY3" fmla="*/ 66846 h 154871"/>
              <a:gd name="connsiteX4" fmla="*/ 2558143 w 2558143"/>
              <a:gd name="connsiteY4" fmla="*/ 88618 h 15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8143" h="154871">
                <a:moveTo>
                  <a:pt x="0" y="88618"/>
                </a:moveTo>
                <a:cubicBezTo>
                  <a:pt x="319314" y="39632"/>
                  <a:pt x="638628" y="-9354"/>
                  <a:pt x="870857" y="1532"/>
                </a:cubicBezTo>
                <a:cubicBezTo>
                  <a:pt x="1103086" y="12418"/>
                  <a:pt x="1222829" y="143046"/>
                  <a:pt x="1393372" y="153932"/>
                </a:cubicBezTo>
                <a:cubicBezTo>
                  <a:pt x="1563915" y="164818"/>
                  <a:pt x="1699987" y="77732"/>
                  <a:pt x="1894115" y="66846"/>
                </a:cubicBezTo>
                <a:cubicBezTo>
                  <a:pt x="2088243" y="55960"/>
                  <a:pt x="2323193" y="72289"/>
                  <a:pt x="2558143" y="88618"/>
                </a:cubicBez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/>
          <p:cNvSpPr/>
          <p:nvPr/>
        </p:nvSpPr>
        <p:spPr>
          <a:xfrm>
            <a:off x="6710915" y="725776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75" smtClean="0">
                <a:latin typeface="맑은 고딕" pitchFamily="50" charset="-127"/>
              </a:rPr>
              <a:t>=</a:t>
            </a:r>
            <a:r>
              <a:rPr lang="ko-KR" altLang="en-US" sz="875" smtClean="0">
                <a:latin typeface="맑은 고딕" pitchFamily="50" charset="-127"/>
              </a:rPr>
              <a:t>중간 생략</a:t>
            </a:r>
            <a:r>
              <a:rPr lang="en-US" altLang="ko-KR" sz="875" smtClean="0">
                <a:latin typeface="맑은 고딕" pitchFamily="50" charset="-127"/>
              </a:rPr>
              <a:t>=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10436127" y="8654901"/>
            <a:ext cx="2249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일반 테이블 구조이며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방식이 아님</a:t>
            </a:r>
            <a:endParaRPr kumimoji="1" lang="en-US" altLang="ko-KR" sz="800" smtClean="0">
              <a:solidFill>
                <a:srgbClr val="FF000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kumimoji="1" lang="en-US" altLang="ko-KR" sz="800" smtClean="0">
                <a:solidFill>
                  <a:srgbClr val="FF0000"/>
                </a:solidFill>
              </a:rPr>
              <a:t>jQGrid </a:t>
            </a:r>
            <a:r>
              <a:rPr kumimoji="1" lang="ko-KR" altLang="en-US" sz="800" smtClean="0">
                <a:solidFill>
                  <a:srgbClr val="FF0000"/>
                </a:solidFill>
              </a:rPr>
              <a:t>디자인 패턴과 동일함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9224214" y="8166538"/>
            <a:ext cx="1013202" cy="175846"/>
            <a:chOff x="8957207" y="7097062"/>
            <a:chExt cx="1242176" cy="204373"/>
          </a:xfrm>
        </p:grpSpPr>
        <p:sp>
          <p:nvSpPr>
            <p:cNvPr id="219" name="모서리가 둥근 직사각형 218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20" name="모서리가 둥근 직사각형 219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21" name="모서리가 둥근 직사각형 220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222" name="그룹 221"/>
          <p:cNvGrpSpPr/>
          <p:nvPr/>
        </p:nvGrpSpPr>
        <p:grpSpPr>
          <a:xfrm>
            <a:off x="9224214" y="7593697"/>
            <a:ext cx="1013202" cy="175846"/>
            <a:chOff x="8957207" y="7097062"/>
            <a:chExt cx="1242176" cy="204373"/>
          </a:xfrm>
        </p:grpSpPr>
        <p:sp>
          <p:nvSpPr>
            <p:cNvPr id="223" name="모서리가 둥근 직사각형 222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24" name="모서리가 둥근 직사각형 223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25" name="모서리가 둥근 직사각형 224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226" name="그룹 225"/>
          <p:cNvGrpSpPr/>
          <p:nvPr/>
        </p:nvGrpSpPr>
        <p:grpSpPr>
          <a:xfrm>
            <a:off x="9224214" y="7877308"/>
            <a:ext cx="1013202" cy="175846"/>
            <a:chOff x="8957207" y="7097062"/>
            <a:chExt cx="1242176" cy="204373"/>
          </a:xfrm>
        </p:grpSpPr>
        <p:sp>
          <p:nvSpPr>
            <p:cNvPr id="284" name="모서리가 둥근 직사각형 283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51713"/>
            <a:ext cx="10307479" cy="6956858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54236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직사각형 88"/>
          <p:cNvSpPr/>
          <p:nvPr/>
        </p:nvSpPr>
        <p:spPr>
          <a:xfrm>
            <a:off x="176511" y="6381099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0207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76511" y="6663744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조사요청구간 </a:t>
            </a:r>
            <a:r>
              <a:rPr lang="ko-KR" altLang="en-US" sz="875" b="1" smtClean="0">
                <a:latin typeface="돋움" charset="-127"/>
              </a:rPr>
              <a:t>관리</a:t>
            </a:r>
            <a:endParaRPr lang="en-US" altLang="ko-KR" sz="875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smtClean="0">
                <a:latin typeface="돋움" charset="-127"/>
              </a:rPr>
              <a:t>조사요청구간 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80197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직사각형 112"/>
          <p:cNvSpPr/>
          <p:nvPr/>
        </p:nvSpPr>
        <p:spPr>
          <a:xfrm>
            <a:off x="3591147" y="8283493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2069" y="8319481"/>
            <a:ext cx="85958" cy="97582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2035511" y="838950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6" name="직선 연결선[R] 197"/>
          <p:cNvCxnSpPr/>
          <p:nvPr/>
        </p:nvCxnSpPr>
        <p:spPr>
          <a:xfrm>
            <a:off x="1485784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[R] 198"/>
          <p:cNvCxnSpPr/>
          <p:nvPr/>
        </p:nvCxnSpPr>
        <p:spPr>
          <a:xfrm>
            <a:off x="3450995" y="6667864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오각형[P] 199"/>
          <p:cNvSpPr/>
          <p:nvPr/>
        </p:nvSpPr>
        <p:spPr>
          <a:xfrm>
            <a:off x="8893629" y="6330231"/>
            <a:ext cx="1571723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    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조사구간선정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0396118" y="690671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0" name="오각형[P] 202"/>
          <p:cNvSpPr/>
          <p:nvPr/>
        </p:nvSpPr>
        <p:spPr>
          <a:xfrm>
            <a:off x="3447051" y="6330231"/>
            <a:ext cx="5562528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  조사요청구간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1" name="오각형[P] 205"/>
          <p:cNvSpPr/>
          <p:nvPr/>
        </p:nvSpPr>
        <p:spPr>
          <a:xfrm>
            <a:off x="1380198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24" name="그룹 123"/>
          <p:cNvGrpSpPr/>
          <p:nvPr/>
        </p:nvGrpSpPr>
        <p:grpSpPr>
          <a:xfrm>
            <a:off x="1430149" y="7146843"/>
            <a:ext cx="1646315" cy="223621"/>
            <a:chOff x="8685157" y="6842287"/>
            <a:chExt cx="1881295" cy="255539"/>
          </a:xfrm>
        </p:grpSpPr>
        <p:sp>
          <p:nvSpPr>
            <p:cNvPr id="125" name="직사각형 124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조사형식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전수조사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0424921" y="6923594"/>
              <a:ext cx="66302" cy="105723"/>
              <a:chOff x="11018095" y="2260253"/>
              <a:chExt cx="595473" cy="949514"/>
            </a:xfrm>
          </p:grpSpPr>
          <p:sp>
            <p:nvSpPr>
              <p:cNvPr id="128" name="삼각형 13"/>
              <p:cNvSpPr/>
              <p:nvPr/>
            </p:nvSpPr>
            <p:spPr>
              <a:xfrm>
                <a:off x="11018105" y="2260253"/>
                <a:ext cx="595452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9" name="삼각형 63"/>
              <p:cNvSpPr/>
              <p:nvPr/>
            </p:nvSpPr>
            <p:spPr>
              <a:xfrm rot="10800000">
                <a:off x="11018095" y="2808360"/>
                <a:ext cx="595473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1422335" y="8077954"/>
            <a:ext cx="1937585" cy="223621"/>
            <a:chOff x="8408383" y="6842287"/>
            <a:chExt cx="2402725" cy="255539"/>
          </a:xfrm>
        </p:grpSpPr>
        <p:sp>
          <p:nvSpPr>
            <p:cNvPr id="131" name="직사각형 130"/>
            <p:cNvSpPr/>
            <p:nvPr/>
          </p:nvSpPr>
          <p:spPr>
            <a:xfrm>
              <a:off x="8408383" y="6853755"/>
              <a:ext cx="98039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 dirty="0">
                  <a:latin typeface="맑은 고딕" pitchFamily="50" charset="-127"/>
                </a:rPr>
                <a:t>조사요청기간</a:t>
              </a: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356737" y="7722472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35" name="그룹 134"/>
          <p:cNvGrpSpPr/>
          <p:nvPr/>
        </p:nvGrpSpPr>
        <p:grpSpPr>
          <a:xfrm>
            <a:off x="3212342" y="8074723"/>
            <a:ext cx="204948" cy="220524"/>
            <a:chOff x="5843096" y="1079415"/>
            <a:chExt cx="234200" cy="25200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0" name="직사각형 139"/>
          <p:cNvSpPr/>
          <p:nvPr/>
        </p:nvSpPr>
        <p:spPr>
          <a:xfrm>
            <a:off x="2620504" y="8079826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2524008" y="8074723"/>
            <a:ext cx="204948" cy="220524"/>
            <a:chOff x="5843096" y="1079415"/>
            <a:chExt cx="234200" cy="252000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16446"/>
              </p:ext>
            </p:extLst>
          </p:nvPr>
        </p:nvGraphicFramePr>
        <p:xfrm>
          <a:off x="3453291" y="6671993"/>
          <a:ext cx="6849986" cy="176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33806"/>
                <a:gridCol w="433806"/>
                <a:gridCol w="433806"/>
                <a:gridCol w="1059198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  <a:gridCol w="342848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조사구간선정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자체선정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1610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1810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김무한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제외사유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] 2018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조사예정구간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제외사유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] 2018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조사예정구간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6" name="타원 165"/>
          <p:cNvSpPr>
            <a:spLocks noChangeAspect="1"/>
          </p:cNvSpPr>
          <p:nvPr/>
        </p:nvSpPr>
        <p:spPr>
          <a:xfrm>
            <a:off x="4691804" y="63977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grpSp>
        <p:nvGrpSpPr>
          <p:cNvPr id="168" name="그룹 167"/>
          <p:cNvGrpSpPr/>
          <p:nvPr/>
        </p:nvGrpSpPr>
        <p:grpSpPr>
          <a:xfrm>
            <a:off x="1395855" y="7724635"/>
            <a:ext cx="2002037" cy="223622"/>
            <a:chOff x="8741540" y="6842286"/>
            <a:chExt cx="2287790" cy="255540"/>
          </a:xfrm>
        </p:grpSpPr>
        <p:sp>
          <p:nvSpPr>
            <p:cNvPr id="169" name="직사각형 168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9574423" y="6842286"/>
              <a:ext cx="1454907" cy="255539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1400895" y="7460057"/>
            <a:ext cx="1199551" cy="223621"/>
            <a:chOff x="8702212" y="6842287"/>
            <a:chExt cx="1370764" cy="255539"/>
          </a:xfrm>
        </p:grpSpPr>
        <p:sp>
          <p:nvSpPr>
            <p:cNvPr id="172" name="직사각형 171"/>
            <p:cNvSpPr/>
            <p:nvPr/>
          </p:nvSpPr>
          <p:spPr>
            <a:xfrm>
              <a:off x="8702212" y="6853755"/>
              <a:ext cx="75323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  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9529336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오각형[P] 133"/>
          <p:cNvSpPr/>
          <p:nvPr/>
        </p:nvSpPr>
        <p:spPr>
          <a:xfrm>
            <a:off x="2408952" y="7503666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194519" y="671564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46563"/>
              </p:ext>
            </p:extLst>
          </p:nvPr>
        </p:nvGraphicFramePr>
        <p:xfrm>
          <a:off x="10662218" y="885616"/>
          <a:ext cx="1628157" cy="523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3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조사요청구간 관리 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선정구간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/>
                        <a:t>조사구간 요청에 대한 조회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en-US" altLang="ko-KR" sz="700" b="1" baseline="0" smtClean="0"/>
                        <a:t> </a:t>
                      </a:r>
                      <a:r>
                        <a:rPr kumimoji="1" lang="ko-KR" altLang="en-US" sz="700" b="1" smtClean="0"/>
                        <a:t>선정</a:t>
                      </a:r>
                      <a:r>
                        <a:rPr kumimoji="1" lang="en-US" altLang="ko-KR" sz="700" b="1" smtClean="0"/>
                        <a:t>, </a:t>
                      </a:r>
                      <a:r>
                        <a:rPr kumimoji="1" lang="ko-KR" altLang="en-US" sz="700" b="1" smtClean="0"/>
                        <a:t>제외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ko-KR" altLang="en-US" sz="700" b="1" smtClean="0"/>
                        <a:t> 수정</a:t>
                      </a:r>
                      <a:endParaRPr kumimoji="1" lang="en-US" altLang="ko-KR" sz="700" b="1" smtClean="0"/>
                    </a:p>
                    <a:p>
                      <a:endParaRPr kumimoji="1" lang="en-US" altLang="ko-KR" sz="700" b="1" smtClean="0"/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승인 권한 소유자가 보는 화면</a:t>
                      </a:r>
                      <a:endParaRPr kumimoji="1"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221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조사요청 </a:t>
                      </a:r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선정구간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정보 조회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선정구간 조회</a:t>
                      </a:r>
                      <a:r>
                        <a:rPr kumimoji="1" lang="en-US" altLang="ko-KR" sz="700" smtClean="0"/>
                        <a:t>] (</a:t>
                      </a:r>
                      <a:r>
                        <a:rPr kumimoji="1" lang="ko-KR" altLang="en-US" sz="700" smtClean="0"/>
                        <a:t>라디오</a:t>
                      </a:r>
                      <a:r>
                        <a:rPr kumimoji="1" lang="en-US" altLang="ko-KR" sz="700" smtClean="0"/>
                        <a:t>)</a:t>
                      </a:r>
                      <a:r>
                        <a:rPr kumimoji="1" lang="ko-KR" altLang="en-US" sz="700" smtClean="0"/>
                        <a:t>버튼 클릭</a:t>
                      </a:r>
                      <a:endParaRPr kumimoji="1" lang="en-US" altLang="ko-KR" sz="700" smtClean="0"/>
                    </a:p>
                    <a:p>
                      <a:r>
                        <a:rPr kumimoji="1" lang="ko-KR" altLang="en-US" sz="700" smtClean="0"/>
                        <a:t>조회조건을 가지고 검색하고자 하는 정보를 찾음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6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검색조건에 해당하는 조사요청구간 목록 정보를 표출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6545453"/>
                  </a:ext>
                </a:extLst>
              </a:tr>
              <a:tr h="457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4600351"/>
                  </a:ext>
                </a:extLst>
              </a:tr>
            </a:tbl>
          </a:graphicData>
        </a:graphic>
      </p:graphicFrame>
      <p:grpSp>
        <p:nvGrpSpPr>
          <p:cNvPr id="189" name="그룹 18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9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9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9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98" name="직사각형 1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2" name="텍스트 상자 139"/>
          <p:cNvSpPr txBox="1"/>
          <p:nvPr/>
        </p:nvSpPr>
        <p:spPr>
          <a:xfrm>
            <a:off x="263988" y="1010273"/>
            <a:ext cx="1997768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7" name="직사각형 10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42" name="타원 141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3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11" name="직사각형 210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4955" y="6707667"/>
            <a:ext cx="157659" cy="164825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609629" y="6685531"/>
            <a:ext cx="90415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구간 선정</a:t>
            </a:r>
            <a:endParaRPr lang="ko-KR" altLang="en-US" sz="875"/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4969" y="6696346"/>
            <a:ext cx="179158" cy="157659"/>
          </a:xfrm>
          <a:prstGeom prst="rect">
            <a:avLst/>
          </a:prstGeom>
        </p:spPr>
      </p:pic>
      <p:sp>
        <p:nvSpPr>
          <p:cNvPr id="230" name="직사각형 229"/>
          <p:cNvSpPr/>
          <p:nvPr/>
        </p:nvSpPr>
        <p:spPr>
          <a:xfrm>
            <a:off x="2546401" y="6685531"/>
            <a:ext cx="96764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선정구간 조회</a:t>
            </a:r>
            <a:endParaRPr lang="ko-KR" altLang="en-US" sz="875"/>
          </a:p>
        </p:txBody>
      </p:sp>
      <p:grpSp>
        <p:nvGrpSpPr>
          <p:cNvPr id="231" name="그룹 230"/>
          <p:cNvGrpSpPr/>
          <p:nvPr/>
        </p:nvGrpSpPr>
        <p:grpSpPr>
          <a:xfrm>
            <a:off x="1430149" y="6918195"/>
            <a:ext cx="1646315" cy="223621"/>
            <a:chOff x="8685157" y="6842287"/>
            <a:chExt cx="1881295" cy="255539"/>
          </a:xfrm>
        </p:grpSpPr>
        <p:sp>
          <p:nvSpPr>
            <p:cNvPr id="232" name="직사각형 231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0412454" y="6923594"/>
              <a:ext cx="67684" cy="105723"/>
              <a:chOff x="10906530" y="2260253"/>
              <a:chExt cx="607907" cy="949514"/>
            </a:xfrm>
          </p:grpSpPr>
          <p:sp>
            <p:nvSpPr>
              <p:cNvPr id="235" name="삼각형 13"/>
              <p:cNvSpPr/>
              <p:nvPr/>
            </p:nvSpPr>
            <p:spPr>
              <a:xfrm>
                <a:off x="10918976" y="2260253"/>
                <a:ext cx="595461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6" name="삼각형 63"/>
              <p:cNvSpPr/>
              <p:nvPr/>
            </p:nvSpPr>
            <p:spPr>
              <a:xfrm rot="10800000">
                <a:off x="10906530" y="2808360"/>
                <a:ext cx="595467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pic>
        <p:nvPicPr>
          <p:cNvPr id="188" name="그림 18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019942"/>
            <a:ext cx="179570" cy="179570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337721"/>
            <a:ext cx="179570" cy="179570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651758"/>
            <a:ext cx="179570" cy="17957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908420"/>
            <a:ext cx="179570" cy="179570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8211790"/>
            <a:ext cx="179570" cy="179570"/>
          </a:xfrm>
          <a:prstGeom prst="rect">
            <a:avLst/>
          </a:prstGeom>
        </p:spPr>
      </p:pic>
      <p:sp>
        <p:nvSpPr>
          <p:cNvPr id="207" name="타원 206"/>
          <p:cNvSpPr>
            <a:spLocks noChangeAspect="1"/>
          </p:cNvSpPr>
          <p:nvPr/>
        </p:nvSpPr>
        <p:spPr>
          <a:xfrm>
            <a:off x="2831439" y="648413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208" name="직사각형 207"/>
          <p:cNvSpPr/>
          <p:nvPr/>
        </p:nvSpPr>
        <p:spPr>
          <a:xfrm>
            <a:off x="10436127" y="8654901"/>
            <a:ext cx="20730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조회기능만 수행하므로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방식임</a:t>
            </a:r>
            <a:endParaRPr kumimoji="1" lang="en-US" altLang="ko-KR" sz="800" smtClean="0">
              <a:solidFill>
                <a:srgbClr val="FF0000"/>
              </a:solidFill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6829796" y="8483548"/>
            <a:ext cx="333913" cy="142288"/>
            <a:chOff x="7684129" y="8571522"/>
            <a:chExt cx="381573" cy="162597"/>
          </a:xfrm>
        </p:grpSpPr>
        <p:sp>
          <p:nvSpPr>
            <p:cNvPr id="210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00" name="그림 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4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51713"/>
            <a:ext cx="10307479" cy="6956858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54236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직사각형 88"/>
          <p:cNvSpPr/>
          <p:nvPr/>
        </p:nvSpPr>
        <p:spPr>
          <a:xfrm>
            <a:off x="176511" y="6381099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0207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76511" y="6663744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조사요청구간 </a:t>
            </a:r>
            <a:r>
              <a:rPr lang="ko-KR" altLang="en-US" sz="875" b="1" smtClean="0">
                <a:latin typeface="돋움" charset="-127"/>
              </a:rPr>
              <a:t>조회</a:t>
            </a:r>
            <a:endParaRPr lang="en-US" altLang="ko-KR" sz="875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smtClean="0">
                <a:latin typeface="돋움" charset="-127"/>
              </a:rPr>
              <a:t>조사요청구간 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80197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직사각형 112"/>
          <p:cNvSpPr/>
          <p:nvPr/>
        </p:nvSpPr>
        <p:spPr>
          <a:xfrm>
            <a:off x="3591147" y="8283493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2069" y="8123862"/>
            <a:ext cx="85958" cy="97582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2035511" y="819388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6" name="직선 연결선[R] 197"/>
          <p:cNvCxnSpPr/>
          <p:nvPr/>
        </p:nvCxnSpPr>
        <p:spPr>
          <a:xfrm>
            <a:off x="1485784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[R] 198"/>
          <p:cNvCxnSpPr/>
          <p:nvPr/>
        </p:nvCxnSpPr>
        <p:spPr>
          <a:xfrm>
            <a:off x="3450995" y="6667864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오각형[P] 199"/>
          <p:cNvSpPr/>
          <p:nvPr/>
        </p:nvSpPr>
        <p:spPr>
          <a:xfrm>
            <a:off x="9009578" y="6330231"/>
            <a:ext cx="1455774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    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조사구간선정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0396118" y="690671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0" name="오각형[P] 202"/>
          <p:cNvSpPr/>
          <p:nvPr/>
        </p:nvSpPr>
        <p:spPr>
          <a:xfrm>
            <a:off x="3447050" y="6330231"/>
            <a:ext cx="5689385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  조사요청구간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1" name="오각형[P] 205"/>
          <p:cNvSpPr/>
          <p:nvPr/>
        </p:nvSpPr>
        <p:spPr>
          <a:xfrm>
            <a:off x="1380198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24" name="그룹 123"/>
          <p:cNvGrpSpPr/>
          <p:nvPr/>
        </p:nvGrpSpPr>
        <p:grpSpPr>
          <a:xfrm>
            <a:off x="1430149" y="6951224"/>
            <a:ext cx="1646315" cy="223621"/>
            <a:chOff x="8685157" y="6842287"/>
            <a:chExt cx="1881295" cy="255539"/>
          </a:xfrm>
        </p:grpSpPr>
        <p:sp>
          <p:nvSpPr>
            <p:cNvPr id="125" name="직사각형 124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조사형식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전수조사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0424921" y="6923594"/>
              <a:ext cx="66302" cy="105723"/>
              <a:chOff x="11018095" y="2260253"/>
              <a:chExt cx="595473" cy="949514"/>
            </a:xfrm>
          </p:grpSpPr>
          <p:sp>
            <p:nvSpPr>
              <p:cNvPr id="128" name="삼각형 13"/>
              <p:cNvSpPr/>
              <p:nvPr/>
            </p:nvSpPr>
            <p:spPr>
              <a:xfrm>
                <a:off x="11018105" y="2260253"/>
                <a:ext cx="595452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9" name="삼각형 63"/>
              <p:cNvSpPr/>
              <p:nvPr/>
            </p:nvSpPr>
            <p:spPr>
              <a:xfrm rot="10800000">
                <a:off x="11018095" y="2808360"/>
                <a:ext cx="595473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1422335" y="7882335"/>
            <a:ext cx="1937585" cy="223621"/>
            <a:chOff x="8408383" y="6842287"/>
            <a:chExt cx="2402725" cy="255539"/>
          </a:xfrm>
        </p:grpSpPr>
        <p:sp>
          <p:nvSpPr>
            <p:cNvPr id="131" name="직사각형 130"/>
            <p:cNvSpPr/>
            <p:nvPr/>
          </p:nvSpPr>
          <p:spPr>
            <a:xfrm>
              <a:off x="8408383" y="6853755"/>
              <a:ext cx="98039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 dirty="0">
                  <a:latin typeface="맑은 고딕" pitchFamily="50" charset="-127"/>
                </a:rPr>
                <a:t>조사요청기간</a:t>
              </a: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356737" y="7722472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35" name="그룹 134"/>
          <p:cNvGrpSpPr/>
          <p:nvPr/>
        </p:nvGrpSpPr>
        <p:grpSpPr>
          <a:xfrm>
            <a:off x="3212342" y="7879104"/>
            <a:ext cx="204948" cy="220524"/>
            <a:chOff x="5843096" y="1079415"/>
            <a:chExt cx="234200" cy="25200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0" name="직사각형 139"/>
          <p:cNvSpPr/>
          <p:nvPr/>
        </p:nvSpPr>
        <p:spPr>
          <a:xfrm>
            <a:off x="2620504" y="7884207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2524008" y="7879104"/>
            <a:ext cx="204948" cy="220524"/>
            <a:chOff x="5843096" y="1079415"/>
            <a:chExt cx="234200" cy="252000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460532"/>
              </p:ext>
            </p:extLst>
          </p:nvPr>
        </p:nvGraphicFramePr>
        <p:xfrm>
          <a:off x="3453291" y="6671993"/>
          <a:ext cx="6879940" cy="176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35703"/>
                <a:gridCol w="435703"/>
                <a:gridCol w="435703"/>
                <a:gridCol w="978957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  <a:gridCol w="429220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조사구간선정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자체선정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1610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1810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김무한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제외사유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] 2018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조사예정구간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제외사유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] 2018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조사예정구간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6" name="타원 165"/>
          <p:cNvSpPr>
            <a:spLocks noChangeAspect="1"/>
          </p:cNvSpPr>
          <p:nvPr/>
        </p:nvSpPr>
        <p:spPr>
          <a:xfrm>
            <a:off x="10082754" y="670723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168" name="그룹 167"/>
          <p:cNvGrpSpPr/>
          <p:nvPr/>
        </p:nvGrpSpPr>
        <p:grpSpPr>
          <a:xfrm>
            <a:off x="1395855" y="7529016"/>
            <a:ext cx="2002037" cy="223622"/>
            <a:chOff x="8741540" y="6842286"/>
            <a:chExt cx="2287790" cy="255540"/>
          </a:xfrm>
        </p:grpSpPr>
        <p:sp>
          <p:nvSpPr>
            <p:cNvPr id="169" name="직사각형 168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9574423" y="6842286"/>
              <a:ext cx="1454907" cy="255539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1400895" y="7264438"/>
            <a:ext cx="1199551" cy="223621"/>
            <a:chOff x="8702212" y="6842287"/>
            <a:chExt cx="1370764" cy="255539"/>
          </a:xfrm>
        </p:grpSpPr>
        <p:sp>
          <p:nvSpPr>
            <p:cNvPr id="172" name="직사각형 171"/>
            <p:cNvSpPr/>
            <p:nvPr/>
          </p:nvSpPr>
          <p:spPr>
            <a:xfrm>
              <a:off x="8702212" y="6853755"/>
              <a:ext cx="75323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  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9529336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오각형[P] 133"/>
          <p:cNvSpPr/>
          <p:nvPr/>
        </p:nvSpPr>
        <p:spPr>
          <a:xfrm>
            <a:off x="2408952" y="7308047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217871" y="674475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31936"/>
              </p:ext>
            </p:extLst>
          </p:nvPr>
        </p:nvGraphicFramePr>
        <p:xfrm>
          <a:off x="10662218" y="885616"/>
          <a:ext cx="1628157" cy="530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3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관리 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/>
                        <a:t>조사구간 요청건에 대한 조회</a:t>
                      </a:r>
                      <a:endParaRPr kumimoji="1" lang="en-US" altLang="ko-KR" sz="700" b="1" smtClean="0"/>
                    </a:p>
                    <a:p>
                      <a:endParaRPr kumimoji="1" lang="en-US" altLang="ko-KR" sz="700" b="1" smtClean="0"/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승인 권한이 없으며</a:t>
                      </a:r>
                      <a:r>
                        <a:rPr kumimoji="1" lang="en-US" altLang="ko-KR" sz="700" b="1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조사요청한 사용자가 조회하는 화면 </a:t>
                      </a:r>
                      <a:r>
                        <a:rPr kumimoji="1" lang="en-US" altLang="ko-KR" sz="700" b="1" smtClean="0">
                          <a:solidFill>
                            <a:srgbClr val="FF0000"/>
                          </a:solidFill>
                        </a:rPr>
                        <a:t>– </a:t>
                      </a:r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요청자의 정보만 조회가능함</a:t>
                      </a:r>
                      <a:endParaRPr kumimoji="1" lang="en-US" altLang="ko-KR" sz="700" b="1" smtClean="0">
                        <a:solidFill>
                          <a:srgbClr val="FF0000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메뉴명 </a:t>
                      </a:r>
                      <a:r>
                        <a:rPr kumimoji="1" lang="en-US" altLang="ko-KR" sz="700" b="1" smtClean="0">
                          <a:solidFill>
                            <a:srgbClr val="FF0000"/>
                          </a:solidFill>
                        </a:rPr>
                        <a:t>: “</a:t>
                      </a:r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조사요청구간조회</a:t>
                      </a:r>
                      <a:r>
                        <a:rPr kumimoji="1" lang="en-US" altLang="ko-KR" sz="700" b="1" smtClean="0">
                          <a:solidFill>
                            <a:srgbClr val="FF0000"/>
                          </a:solidFill>
                        </a:rPr>
                        <a:t>”</a:t>
                      </a:r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 임</a:t>
                      </a:r>
                      <a:endParaRPr kumimoji="1"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65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요청 구간 검색 조건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65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조사요청구간 조회목록</a:t>
                      </a:r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담당자의승인 처리 정보 조회</a:t>
                      </a:r>
                      <a:r>
                        <a:rPr kumimoji="1" lang="en-US" altLang="ko-KR" sz="700" smtClean="0"/>
                        <a:t>)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6545453"/>
                  </a:ext>
                </a:extLst>
              </a:tr>
              <a:tr h="1165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조사요청구간 지도위치 조회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4600351"/>
                  </a:ext>
                </a:extLst>
              </a:tr>
            </a:tbl>
          </a:graphicData>
        </a:graphic>
      </p:graphicFrame>
      <p:grpSp>
        <p:nvGrpSpPr>
          <p:cNvPr id="189" name="그룹 18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9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9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9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98" name="직사각형 1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2" name="텍스트 상자 139"/>
          <p:cNvSpPr txBox="1"/>
          <p:nvPr/>
        </p:nvSpPr>
        <p:spPr>
          <a:xfrm>
            <a:off x="263988" y="1010273"/>
            <a:ext cx="1997768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7" name="직사각형 10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42" name="타원 141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3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11" name="직사각형 210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grpSp>
        <p:nvGrpSpPr>
          <p:cNvPr id="231" name="그룹 230"/>
          <p:cNvGrpSpPr/>
          <p:nvPr/>
        </p:nvGrpSpPr>
        <p:grpSpPr>
          <a:xfrm>
            <a:off x="1430149" y="6722576"/>
            <a:ext cx="1646315" cy="223621"/>
            <a:chOff x="8685157" y="6842287"/>
            <a:chExt cx="1881295" cy="255539"/>
          </a:xfrm>
        </p:grpSpPr>
        <p:sp>
          <p:nvSpPr>
            <p:cNvPr id="232" name="직사각형 231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0412454" y="6923594"/>
              <a:ext cx="67684" cy="105723"/>
              <a:chOff x="10906530" y="2260253"/>
              <a:chExt cx="607907" cy="949514"/>
            </a:xfrm>
          </p:grpSpPr>
          <p:sp>
            <p:nvSpPr>
              <p:cNvPr id="235" name="삼각형 13"/>
              <p:cNvSpPr/>
              <p:nvPr/>
            </p:nvSpPr>
            <p:spPr>
              <a:xfrm>
                <a:off x="10918976" y="2260253"/>
                <a:ext cx="595461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6" name="삼각형 63"/>
              <p:cNvSpPr/>
              <p:nvPr/>
            </p:nvSpPr>
            <p:spPr>
              <a:xfrm rot="10800000">
                <a:off x="10906530" y="2808360"/>
                <a:ext cx="595467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019942"/>
            <a:ext cx="179570" cy="17957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337721"/>
            <a:ext cx="179570" cy="17957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651758"/>
            <a:ext cx="179570" cy="17957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908420"/>
            <a:ext cx="179570" cy="17957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8211790"/>
            <a:ext cx="179570" cy="179570"/>
          </a:xfrm>
          <a:prstGeom prst="rect">
            <a:avLst/>
          </a:prstGeom>
        </p:spPr>
      </p:pic>
      <p:sp>
        <p:nvSpPr>
          <p:cNvPr id="98" name="타원 97"/>
          <p:cNvSpPr>
            <a:spLocks noChangeAspect="1"/>
          </p:cNvSpPr>
          <p:nvPr/>
        </p:nvSpPr>
        <p:spPr>
          <a:xfrm>
            <a:off x="2524008" y="63977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99" name="타원 98"/>
          <p:cNvSpPr>
            <a:spLocks noChangeAspect="1"/>
          </p:cNvSpPr>
          <p:nvPr/>
        </p:nvSpPr>
        <p:spPr>
          <a:xfrm>
            <a:off x="4696849" y="63977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6829796" y="8483548"/>
            <a:ext cx="333913" cy="142288"/>
            <a:chOff x="7684129" y="8571522"/>
            <a:chExt cx="381573" cy="162597"/>
          </a:xfrm>
        </p:grpSpPr>
        <p:sp>
          <p:nvSpPr>
            <p:cNvPr id="102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10436127" y="8654901"/>
            <a:ext cx="20730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조회기능만 수행하므로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방식임</a:t>
            </a:r>
            <a:endParaRPr kumimoji="1" lang="en-US" altLang="ko-KR" sz="800" smtClean="0">
              <a:solidFill>
                <a:srgbClr val="FF0000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50" name="그림 1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/>
          <a:p>
            <a:r>
              <a:rPr lang="en-US" altLang="ko-KR" sz="30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로그인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05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6" y="1766615"/>
            <a:ext cx="10307479" cy="6952842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154236" y="14368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3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65" name="타원 64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6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68" name="타원 67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158095" y="6336898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1384056" y="6336898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452205"/>
              </p:ext>
            </p:extLst>
          </p:nvPr>
        </p:nvGraphicFramePr>
        <p:xfrm>
          <a:off x="1384054" y="6674630"/>
          <a:ext cx="8987318" cy="202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3582">
                  <a:extLst>
                    <a:ext uri="{9D8B030D-6E8A-4147-A177-3AD203B41FA5}">
                      <a16:colId xmlns:a16="http://schemas.microsoft.com/office/drawing/2014/main" xmlns="" val="3275883487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1372"/>
                <a:gridCol w="501029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50000"/>
                <a:gridCol w="550000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550000"/>
                <a:gridCol w="550000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  <a:gridCol w="550000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  <a:gridCol w="55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50000">
                  <a:extLst>
                    <a:ext uri="{9D8B030D-6E8A-4147-A177-3AD203B41FA5}">
                      <a16:colId xmlns:a16="http://schemas.microsoft.com/office/drawing/2014/main" xmlns="" val="2445646216"/>
                    </a:ext>
                  </a:extLst>
                </a:gridCol>
                <a:gridCol w="84145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58543"/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~~       ~</a:t>
                      </a:r>
                    </a:p>
                    <a:p>
                      <a:pPr algn="ctr" latinLnBrk="1"/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          ~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392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          ~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87" name="직선 연결선[R] 14"/>
          <p:cNvCxnSpPr/>
          <p:nvPr/>
        </p:nvCxnSpPr>
        <p:spPr>
          <a:xfrm>
            <a:off x="1489643" y="667894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0399977" y="704856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9" name="오각형[P] 189"/>
          <p:cNvSpPr/>
          <p:nvPr/>
        </p:nvSpPr>
        <p:spPr>
          <a:xfrm>
            <a:off x="1384057" y="6341117"/>
            <a:ext cx="9084537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조사요청구간 등록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9410835" y="8696185"/>
            <a:ext cx="96053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조사요청구간 등록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80370" y="6391985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93" name="직선 연결선[R] 25"/>
          <p:cNvCxnSpPr/>
          <p:nvPr/>
        </p:nvCxnSpPr>
        <p:spPr>
          <a:xfrm flipH="1">
            <a:off x="224066" y="667463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180370" y="6674630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>
                <a:latin typeface="돋움" charset="-127"/>
              </a:rPr>
              <a:t>조사요청구간 </a:t>
            </a:r>
            <a:r>
              <a:rPr lang="ko-KR" altLang="en-US" sz="875" smtClean="0">
                <a:latin typeface="돋움" charset="-127"/>
              </a:rPr>
              <a:t>관리</a:t>
            </a:r>
            <a:endParaRPr lang="en-US" altLang="ko-KR" sz="875" b="1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조사요청구간 등록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95" name="타원 94"/>
          <p:cNvSpPr>
            <a:spLocks noChangeAspect="1"/>
          </p:cNvSpPr>
          <p:nvPr/>
        </p:nvSpPr>
        <p:spPr>
          <a:xfrm>
            <a:off x="9300572" y="862993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3664956" y="7109565"/>
            <a:ext cx="583560" cy="186257"/>
            <a:chOff x="3708500" y="6978601"/>
            <a:chExt cx="583560" cy="186257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99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00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9314751" y="6991596"/>
            <a:ext cx="629108" cy="225251"/>
            <a:chOff x="12739937" y="5342354"/>
            <a:chExt cx="718902" cy="257401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sp>
        <p:nvSpPr>
          <p:cNvPr id="111" name="모서리가 둥근 직사각형 110"/>
          <p:cNvSpPr/>
          <p:nvPr/>
        </p:nvSpPr>
        <p:spPr>
          <a:xfrm>
            <a:off x="1957076" y="7115329"/>
            <a:ext cx="1614844" cy="184221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국지도 </a:t>
            </a:r>
            <a:r>
              <a:rPr lang="en-US" altLang="ko-KR" sz="700">
                <a:solidFill>
                  <a:schemeClr val="tx1"/>
                </a:solidFill>
              </a:rPr>
              <a:t>56</a:t>
            </a:r>
            <a:r>
              <a:rPr lang="ko-KR" altLang="en-US" sz="700">
                <a:solidFill>
                  <a:schemeClr val="tx1"/>
                </a:solidFill>
              </a:rPr>
              <a:t>호선 상행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r>
              <a:rPr lang="ko-KR" altLang="en-US" sz="700">
                <a:solidFill>
                  <a:schemeClr val="tx1"/>
                </a:solidFill>
              </a:rPr>
              <a:t>구간</a:t>
            </a:r>
            <a:r>
              <a:rPr lang="en-US" altLang="ko-KR" sz="700">
                <a:solidFill>
                  <a:schemeClr val="tx1"/>
                </a:solidFill>
              </a:rPr>
              <a:t>(</a:t>
            </a:r>
            <a:r>
              <a:rPr lang="ko-KR" altLang="en-US" sz="700">
                <a:solidFill>
                  <a:schemeClr val="tx1"/>
                </a:solidFill>
              </a:rPr>
              <a:t>문발</a:t>
            </a:r>
            <a:r>
              <a:rPr lang="en-US" altLang="ko-KR" sz="700">
                <a:solidFill>
                  <a:schemeClr val="tx1"/>
                </a:solidFill>
              </a:rPr>
              <a:t>IC-</a:t>
            </a:r>
            <a:r>
              <a:rPr lang="ko-KR" altLang="en-US" sz="700">
                <a:solidFill>
                  <a:schemeClr val="tx1"/>
                </a:solidFill>
              </a:rPr>
              <a:t>광탄삼거리</a:t>
            </a:r>
            <a:r>
              <a:rPr lang="en-US" altLang="ko-KR" sz="70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7665395" y="7115327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1610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572250" y="7115327"/>
            <a:ext cx="448617" cy="180495"/>
            <a:chOff x="6572250" y="6984363"/>
            <a:chExt cx="448617" cy="180495"/>
          </a:xfrm>
        </p:grpSpPr>
        <p:sp>
          <p:nvSpPr>
            <p:cNvPr id="113" name="모서리가 둥근 직사각형 112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상</a:t>
              </a:r>
              <a:r>
                <a:rPr kumimoji="1" lang="ko-KR" altLang="en-US" sz="700">
                  <a:solidFill>
                    <a:schemeClr val="tx1"/>
                  </a:solidFill>
                </a:rPr>
                <a:t>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118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19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20" name="그룹 119"/>
          <p:cNvGrpSpPr/>
          <p:nvPr/>
        </p:nvGrpSpPr>
        <p:grpSpPr>
          <a:xfrm>
            <a:off x="1696557" y="7259761"/>
            <a:ext cx="139492" cy="1370170"/>
            <a:chOff x="2729947" y="7372954"/>
            <a:chExt cx="159402" cy="1565735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2729947" y="829892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2729947" y="785110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8" name="모서리가 둥근 직사각형 197"/>
            <p:cNvSpPr/>
            <p:nvPr/>
          </p:nvSpPr>
          <p:spPr>
            <a:xfrm>
              <a:off x="2729947" y="8780245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8771994" y="7106725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김무한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666253" y="6753784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89647"/>
              </p:ext>
            </p:extLst>
          </p:nvPr>
        </p:nvGraphicFramePr>
        <p:xfrm>
          <a:off x="10676242" y="885616"/>
          <a:ext cx="1628157" cy="77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조사구간요청관리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조사요청구간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771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조사요청구간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등록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코드값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자체선정조사구간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조사요청구간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일반조사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 선정 단위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10m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관련 데이터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TN_ROUTE_INFO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TN_SRVY_REQUST_SCTN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53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선택 방법 창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공사위치 입력방식과 동일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단일선택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10m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 하나씩 개별 선택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 누적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영역 드래그를 통해 해당 구간의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 모두 선택됨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구간 지도 셀렉션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5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[2]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번에서 선택한 구간의 종합정보 자동 바인딩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동일 노선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차로별로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종점 구간을 묶어서 목록에 바인딩시킴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조사명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직접입력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직접선택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자체선정조사구간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직접선택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일반조사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도로등급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(readonly)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노선번호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(readonly)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6.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(readonly)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행선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수정가능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하행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차로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수정가능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종점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수정가능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종점 이어야함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숫자만 입력가능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10.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직접입력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11.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조사일자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직접입력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위치보기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목록에 최종 수정된 상태의 정보를 읽어서 해당 구간 지도 셀렉션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 삭제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조사요청구간 등록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ko-KR" altLang="en-US" sz="700" smtClean="0"/>
                        <a:t>선택한 항목을 조사요청구간으로 등록</a:t>
                      </a:r>
                      <a:r>
                        <a:rPr kumimoji="1" lang="en-US" altLang="ko-KR" sz="700" smtClean="0"/>
                        <a:t>.</a:t>
                      </a:r>
                      <a:endParaRPr kumimoji="1" lang="ko-KR" altLang="en-US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ko-KR" altLang="en-US" sz="700" smtClean="0"/>
                        <a:t>요청등록된 항목은 목록에서 사라짐</a:t>
                      </a:r>
                      <a:endParaRPr kumimoji="1" lang="en-US" altLang="ko-KR" sz="700" smtClean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</a:tbl>
          </a:graphicData>
        </a:graphic>
      </p:graphicFrame>
      <p:grpSp>
        <p:nvGrpSpPr>
          <p:cNvPr id="81" name="그룹 80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12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30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포장상태조사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31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포장상태조사</a:t>
              </a:r>
              <a:endParaRPr lang="ko-KR" altLang="en-US" sz="1000" b="1" dirty="0"/>
            </a:p>
          </p:txBody>
        </p:sp>
        <p:sp>
          <p:nvSpPr>
            <p:cNvPr id="13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3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37" name="직사각형 136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2" name="텍스트 상자 139"/>
          <p:cNvSpPr txBox="1"/>
          <p:nvPr/>
        </p:nvSpPr>
        <p:spPr>
          <a:xfrm>
            <a:off x="263988" y="1010273"/>
            <a:ext cx="19893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grpSp>
        <p:nvGrpSpPr>
          <p:cNvPr id="77" name="그룹 76"/>
          <p:cNvGrpSpPr/>
          <p:nvPr/>
        </p:nvGrpSpPr>
        <p:grpSpPr>
          <a:xfrm>
            <a:off x="4305531" y="7109565"/>
            <a:ext cx="583560" cy="186257"/>
            <a:chOff x="3708500" y="6978601"/>
            <a:chExt cx="583560" cy="186257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수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조사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80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82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9" name="그룹 138"/>
          <p:cNvGrpSpPr/>
          <p:nvPr/>
        </p:nvGrpSpPr>
        <p:grpSpPr>
          <a:xfrm>
            <a:off x="7114827" y="7115327"/>
            <a:ext cx="448617" cy="180495"/>
            <a:chOff x="6572250" y="6984363"/>
            <a:chExt cx="448617" cy="180495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1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그룹 145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147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48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149" name="모서리가 둥근 직사각형 148"/>
          <p:cNvSpPr/>
          <p:nvPr/>
        </p:nvSpPr>
        <p:spPr>
          <a:xfrm>
            <a:off x="8204859" y="7115327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1810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9314751" y="7261017"/>
            <a:ext cx="629108" cy="225251"/>
            <a:chOff x="12739937" y="5342354"/>
            <a:chExt cx="718902" cy="257401"/>
          </a:xfrm>
        </p:grpSpPr>
        <p:sp>
          <p:nvSpPr>
            <p:cNvPr id="151" name="모서리가 둥근 직사각형 150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153" name="모서리가 둥근 직사각형 152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pic>
        <p:nvPicPr>
          <p:cNvPr id="155" name="그림 1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28" y="7158652"/>
            <a:ext cx="179570" cy="179570"/>
          </a:xfrm>
          <a:prstGeom prst="rect">
            <a:avLst/>
          </a:prstGeom>
        </p:spPr>
      </p:pic>
      <p:sp>
        <p:nvSpPr>
          <p:cNvPr id="156" name="직사각형 155"/>
          <p:cNvSpPr/>
          <p:nvPr/>
        </p:nvSpPr>
        <p:spPr>
          <a:xfrm>
            <a:off x="1524113" y="8760965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V="1">
            <a:off x="1417549" y="8735677"/>
            <a:ext cx="179255" cy="203495"/>
          </a:xfrm>
          <a:prstGeom prst="rect">
            <a:avLst/>
          </a:prstGeom>
        </p:spPr>
      </p:pic>
      <p:grpSp>
        <p:nvGrpSpPr>
          <p:cNvPr id="174" name="그룹 173"/>
          <p:cNvGrpSpPr/>
          <p:nvPr/>
        </p:nvGrpSpPr>
        <p:grpSpPr>
          <a:xfrm>
            <a:off x="3290980" y="1645532"/>
            <a:ext cx="2615452" cy="1055807"/>
            <a:chOff x="-140677" y="3385942"/>
            <a:chExt cx="4043380" cy="857812"/>
          </a:xfrm>
        </p:grpSpPr>
        <p:sp>
          <p:nvSpPr>
            <p:cNvPr id="175" name="직사각형 174"/>
            <p:cNvSpPr/>
            <p:nvPr/>
          </p:nvSpPr>
          <p:spPr>
            <a:xfrm>
              <a:off x="-140677" y="3501636"/>
              <a:ext cx="4043380" cy="7421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/>
                <a:t>ㅇ</a:t>
              </a:r>
            </a:p>
          </p:txBody>
        </p:sp>
        <p:sp>
          <p:nvSpPr>
            <p:cNvPr id="176" name="십자형[C] 263"/>
            <p:cNvSpPr>
              <a:spLocks noChangeAspect="1"/>
            </p:cNvSpPr>
            <p:nvPr/>
          </p:nvSpPr>
          <p:spPr>
            <a:xfrm rot="18900000" flipH="1">
              <a:off x="3569509" y="3385942"/>
              <a:ext cx="224724" cy="419221"/>
            </a:xfrm>
            <a:prstGeom prst="plus">
              <a:avLst>
                <a:gd name="adj" fmla="val 4397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3309996" y="1783938"/>
            <a:ext cx="1346844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 smtClean="0"/>
              <a:t>조사요청구간 </a:t>
            </a:r>
            <a:r>
              <a:rPr lang="ko-KR" altLang="en-US" sz="875" b="1"/>
              <a:t>선택방법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290980" y="1987132"/>
            <a:ext cx="2708460" cy="702128"/>
            <a:chOff x="3290980" y="1987132"/>
            <a:chExt cx="2708460" cy="702128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9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179" name="TextBox 178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180" name="그림 179"/>
            <p:cNvPicPr>
              <a:picLocks noChangeAspect="1"/>
            </p:cNvPicPr>
            <p:nvPr/>
          </p:nvPicPr>
          <p:blipFill rotWithShape="1">
            <a:blip r:embed="rId9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181" name="TextBox 180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182" name="그림 181"/>
            <p:cNvPicPr>
              <a:picLocks noChangeAspect="1"/>
            </p:cNvPicPr>
            <p:nvPr/>
          </p:nvPicPr>
          <p:blipFill rotWithShape="1">
            <a:blip r:embed="rId9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183" name="그림 182"/>
            <p:cNvPicPr>
              <a:picLocks noChangeAspect="1"/>
            </p:cNvPicPr>
            <p:nvPr/>
          </p:nvPicPr>
          <p:blipFill rotWithShape="1">
            <a:blip r:embed="rId9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sp>
        <p:nvSpPr>
          <p:cNvPr id="190" name="타원 189"/>
          <p:cNvSpPr>
            <a:spLocks noChangeAspect="1"/>
          </p:cNvSpPr>
          <p:nvPr/>
        </p:nvSpPr>
        <p:spPr>
          <a:xfrm>
            <a:off x="3007840" y="209574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3502731" y="39781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92" name="자유형 191"/>
          <p:cNvSpPr/>
          <p:nvPr/>
        </p:nvSpPr>
        <p:spPr>
          <a:xfrm>
            <a:off x="3391492" y="4088461"/>
            <a:ext cx="4271005" cy="100023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93" name="타원 192"/>
          <p:cNvSpPr>
            <a:spLocks noChangeAspect="1"/>
          </p:cNvSpPr>
          <p:nvPr/>
        </p:nvSpPr>
        <p:spPr>
          <a:xfrm>
            <a:off x="1417548" y="706648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194" name="타원 193"/>
          <p:cNvSpPr>
            <a:spLocks noChangeAspect="1"/>
          </p:cNvSpPr>
          <p:nvPr/>
        </p:nvSpPr>
        <p:spPr>
          <a:xfrm>
            <a:off x="1148403" y="876096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grpSp>
        <p:nvGrpSpPr>
          <p:cNvPr id="199" name="그룹 198"/>
          <p:cNvGrpSpPr/>
          <p:nvPr/>
        </p:nvGrpSpPr>
        <p:grpSpPr>
          <a:xfrm>
            <a:off x="3664956" y="7600309"/>
            <a:ext cx="583560" cy="186257"/>
            <a:chOff x="3708500" y="6978601"/>
            <a:chExt cx="583560" cy="186257"/>
          </a:xfrm>
        </p:grpSpPr>
        <p:sp>
          <p:nvSpPr>
            <p:cNvPr id="200" name="모서리가 둥근 직사각형 199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01" name="그룹 200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02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03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04" name="그룹 203"/>
          <p:cNvGrpSpPr/>
          <p:nvPr/>
        </p:nvGrpSpPr>
        <p:grpSpPr>
          <a:xfrm>
            <a:off x="9314751" y="7482340"/>
            <a:ext cx="629108" cy="225251"/>
            <a:chOff x="12739937" y="5342354"/>
            <a:chExt cx="718902" cy="257401"/>
          </a:xfrm>
        </p:grpSpPr>
        <p:sp>
          <p:nvSpPr>
            <p:cNvPr id="205" name="모서리가 둥근 직사각형 204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06" name="그룹 205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207" name="모서리가 둥근 직사각형 206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8" name="그림 20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sp>
        <p:nvSpPr>
          <p:cNvPr id="209" name="모서리가 둥근 직사각형 208"/>
          <p:cNvSpPr/>
          <p:nvPr/>
        </p:nvSpPr>
        <p:spPr>
          <a:xfrm>
            <a:off x="1957076" y="7606073"/>
            <a:ext cx="1614844" cy="184221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국지도 </a:t>
            </a:r>
            <a:r>
              <a:rPr lang="en-US" altLang="ko-KR" sz="700">
                <a:solidFill>
                  <a:schemeClr val="tx1"/>
                </a:solidFill>
              </a:rPr>
              <a:t>56</a:t>
            </a:r>
            <a:r>
              <a:rPr lang="ko-KR" altLang="en-US" sz="700">
                <a:solidFill>
                  <a:schemeClr val="tx1"/>
                </a:solidFill>
              </a:rPr>
              <a:t>호선 상행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r>
              <a:rPr lang="ko-KR" altLang="en-US" sz="700">
                <a:solidFill>
                  <a:schemeClr val="tx1"/>
                </a:solidFill>
              </a:rPr>
              <a:t>구간</a:t>
            </a:r>
            <a:r>
              <a:rPr lang="en-US" altLang="ko-KR" sz="700">
                <a:solidFill>
                  <a:schemeClr val="tx1"/>
                </a:solidFill>
              </a:rPr>
              <a:t>(</a:t>
            </a:r>
            <a:r>
              <a:rPr lang="ko-KR" altLang="en-US" sz="700">
                <a:solidFill>
                  <a:schemeClr val="tx1"/>
                </a:solidFill>
              </a:rPr>
              <a:t>문발</a:t>
            </a:r>
            <a:r>
              <a:rPr lang="en-US" altLang="ko-KR" sz="700">
                <a:solidFill>
                  <a:schemeClr val="tx1"/>
                </a:solidFill>
              </a:rPr>
              <a:t>IC-</a:t>
            </a:r>
            <a:r>
              <a:rPr lang="ko-KR" altLang="en-US" sz="700">
                <a:solidFill>
                  <a:schemeClr val="tx1"/>
                </a:solidFill>
              </a:rPr>
              <a:t>광탄삼거리</a:t>
            </a:r>
            <a:r>
              <a:rPr lang="en-US" altLang="ko-KR" sz="70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0" name="모서리가 둥근 직사각형 209"/>
          <p:cNvSpPr/>
          <p:nvPr/>
        </p:nvSpPr>
        <p:spPr>
          <a:xfrm>
            <a:off x="7665395" y="7606071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1610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6572250" y="7606071"/>
            <a:ext cx="448617" cy="180495"/>
            <a:chOff x="6572250" y="6984363"/>
            <a:chExt cx="448617" cy="180495"/>
          </a:xfrm>
        </p:grpSpPr>
        <p:sp>
          <p:nvSpPr>
            <p:cNvPr id="212" name="모서리가 둥근 직사각형 211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상</a:t>
              </a:r>
              <a:r>
                <a:rPr kumimoji="1" lang="ko-KR" altLang="en-US" sz="700">
                  <a:solidFill>
                    <a:schemeClr val="tx1"/>
                  </a:solidFill>
                </a:rPr>
                <a:t>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13" name="그룹 212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214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15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16" name="모서리가 둥근 직사각형 215"/>
          <p:cNvSpPr/>
          <p:nvPr/>
        </p:nvSpPr>
        <p:spPr>
          <a:xfrm>
            <a:off x="8771994" y="7597469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김무한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305531" y="7600309"/>
            <a:ext cx="583560" cy="186257"/>
            <a:chOff x="3708500" y="6978601"/>
            <a:chExt cx="583560" cy="186257"/>
          </a:xfrm>
        </p:grpSpPr>
        <p:sp>
          <p:nvSpPr>
            <p:cNvPr id="218" name="모서리가 둥근 직사각형 217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수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조사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19" name="그룹 218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20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21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22" name="그룹 221"/>
          <p:cNvGrpSpPr/>
          <p:nvPr/>
        </p:nvGrpSpPr>
        <p:grpSpPr>
          <a:xfrm>
            <a:off x="7114827" y="7606071"/>
            <a:ext cx="448617" cy="180495"/>
            <a:chOff x="6572250" y="6984363"/>
            <a:chExt cx="448617" cy="180495"/>
          </a:xfrm>
        </p:grpSpPr>
        <p:sp>
          <p:nvSpPr>
            <p:cNvPr id="223" name="모서리가 둥근 직사각형 222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225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26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27" name="모서리가 둥근 직사각형 226"/>
          <p:cNvSpPr/>
          <p:nvPr/>
        </p:nvSpPr>
        <p:spPr>
          <a:xfrm>
            <a:off x="8204859" y="7606071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1810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>
            <a:off x="9314751" y="7751761"/>
            <a:ext cx="629108" cy="225251"/>
            <a:chOff x="12739937" y="5342354"/>
            <a:chExt cx="718902" cy="257401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0" name="그룹 229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231" name="모서리가 둥근 직사각형 230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32" name="그림 23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28" y="7649396"/>
            <a:ext cx="179570" cy="179570"/>
          </a:xfrm>
          <a:prstGeom prst="rect">
            <a:avLst/>
          </a:prstGeom>
        </p:spPr>
      </p:pic>
      <p:grpSp>
        <p:nvGrpSpPr>
          <p:cNvPr id="234" name="그룹 233"/>
          <p:cNvGrpSpPr/>
          <p:nvPr/>
        </p:nvGrpSpPr>
        <p:grpSpPr>
          <a:xfrm>
            <a:off x="3664956" y="8060514"/>
            <a:ext cx="583560" cy="186257"/>
            <a:chOff x="3708500" y="6978601"/>
            <a:chExt cx="583560" cy="186257"/>
          </a:xfrm>
        </p:grpSpPr>
        <p:sp>
          <p:nvSpPr>
            <p:cNvPr id="235" name="모서리가 둥근 직사각형 234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6" name="그룹 235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37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8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39" name="그룹 238"/>
          <p:cNvGrpSpPr/>
          <p:nvPr/>
        </p:nvGrpSpPr>
        <p:grpSpPr>
          <a:xfrm>
            <a:off x="9314751" y="7942545"/>
            <a:ext cx="629108" cy="225251"/>
            <a:chOff x="12739937" y="5342354"/>
            <a:chExt cx="718902" cy="257401"/>
          </a:xfrm>
        </p:grpSpPr>
        <p:sp>
          <p:nvSpPr>
            <p:cNvPr id="240" name="모서리가 둥근 직사각형 239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41" name="그룹 240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242" name="모서리가 둥근 직사각형 241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43" name="그림 2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sp>
        <p:nvSpPr>
          <p:cNvPr id="244" name="모서리가 둥근 직사각형 243"/>
          <p:cNvSpPr/>
          <p:nvPr/>
        </p:nvSpPr>
        <p:spPr>
          <a:xfrm>
            <a:off x="1957076" y="8066278"/>
            <a:ext cx="1614844" cy="184221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국지도 </a:t>
            </a:r>
            <a:r>
              <a:rPr lang="en-US" altLang="ko-KR" sz="700">
                <a:solidFill>
                  <a:schemeClr val="tx1"/>
                </a:solidFill>
              </a:rPr>
              <a:t>56</a:t>
            </a:r>
            <a:r>
              <a:rPr lang="ko-KR" altLang="en-US" sz="700">
                <a:solidFill>
                  <a:schemeClr val="tx1"/>
                </a:solidFill>
              </a:rPr>
              <a:t>호선 상행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r>
              <a:rPr lang="ko-KR" altLang="en-US" sz="700">
                <a:solidFill>
                  <a:schemeClr val="tx1"/>
                </a:solidFill>
              </a:rPr>
              <a:t>구간</a:t>
            </a:r>
            <a:r>
              <a:rPr lang="en-US" altLang="ko-KR" sz="700">
                <a:solidFill>
                  <a:schemeClr val="tx1"/>
                </a:solidFill>
              </a:rPr>
              <a:t>(</a:t>
            </a:r>
            <a:r>
              <a:rPr lang="ko-KR" altLang="en-US" sz="700">
                <a:solidFill>
                  <a:schemeClr val="tx1"/>
                </a:solidFill>
              </a:rPr>
              <a:t>문발</a:t>
            </a:r>
            <a:r>
              <a:rPr lang="en-US" altLang="ko-KR" sz="700">
                <a:solidFill>
                  <a:schemeClr val="tx1"/>
                </a:solidFill>
              </a:rPr>
              <a:t>IC-</a:t>
            </a:r>
            <a:r>
              <a:rPr lang="ko-KR" altLang="en-US" sz="700">
                <a:solidFill>
                  <a:schemeClr val="tx1"/>
                </a:solidFill>
              </a:rPr>
              <a:t>광탄삼거리</a:t>
            </a:r>
            <a:r>
              <a:rPr lang="en-US" altLang="ko-KR" sz="70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5" name="모서리가 둥근 직사각형 244"/>
          <p:cNvSpPr/>
          <p:nvPr/>
        </p:nvSpPr>
        <p:spPr>
          <a:xfrm>
            <a:off x="7665395" y="8066276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1810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46" name="그룹 245"/>
          <p:cNvGrpSpPr/>
          <p:nvPr/>
        </p:nvGrpSpPr>
        <p:grpSpPr>
          <a:xfrm>
            <a:off x="6572250" y="8066276"/>
            <a:ext cx="448617" cy="180495"/>
            <a:chOff x="6572250" y="6984363"/>
            <a:chExt cx="448617" cy="180495"/>
          </a:xfrm>
        </p:grpSpPr>
        <p:sp>
          <p:nvSpPr>
            <p:cNvPr id="247" name="모서리가 둥근 직사각형 246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상</a:t>
              </a:r>
              <a:r>
                <a:rPr kumimoji="1" lang="ko-KR" altLang="en-US" sz="700">
                  <a:solidFill>
                    <a:schemeClr val="tx1"/>
                  </a:solidFill>
                </a:rPr>
                <a:t>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249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50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51" name="모서리가 둥근 직사각형 250"/>
          <p:cNvSpPr/>
          <p:nvPr/>
        </p:nvSpPr>
        <p:spPr>
          <a:xfrm>
            <a:off x="8771994" y="8057674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김무한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52" name="그룹 251"/>
          <p:cNvGrpSpPr/>
          <p:nvPr/>
        </p:nvGrpSpPr>
        <p:grpSpPr>
          <a:xfrm>
            <a:off x="4305531" y="8060514"/>
            <a:ext cx="583560" cy="186257"/>
            <a:chOff x="3708500" y="6978601"/>
            <a:chExt cx="583560" cy="186257"/>
          </a:xfrm>
        </p:grpSpPr>
        <p:sp>
          <p:nvSpPr>
            <p:cNvPr id="253" name="모서리가 둥근 직사각형 252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수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조사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54" name="그룹 253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55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56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57" name="그룹 256"/>
          <p:cNvGrpSpPr/>
          <p:nvPr/>
        </p:nvGrpSpPr>
        <p:grpSpPr>
          <a:xfrm>
            <a:off x="7114827" y="8066276"/>
            <a:ext cx="448617" cy="180495"/>
            <a:chOff x="6572250" y="6984363"/>
            <a:chExt cx="448617" cy="180495"/>
          </a:xfrm>
        </p:grpSpPr>
        <p:sp>
          <p:nvSpPr>
            <p:cNvPr id="258" name="모서리가 둥근 직사각형 257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1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260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61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62" name="모서리가 둥근 직사각형 261"/>
          <p:cNvSpPr/>
          <p:nvPr/>
        </p:nvSpPr>
        <p:spPr>
          <a:xfrm>
            <a:off x="8204859" y="8066276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1890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9314751" y="8211966"/>
            <a:ext cx="629108" cy="225251"/>
            <a:chOff x="12739937" y="5342354"/>
            <a:chExt cx="718902" cy="257401"/>
          </a:xfrm>
        </p:grpSpPr>
        <p:sp>
          <p:nvSpPr>
            <p:cNvPr id="264" name="모서리가 둥근 직사각형 263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65" name="그룹 264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266" name="모서리가 둥근 직사각형 265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67" name="그림 26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pic>
        <p:nvPicPr>
          <p:cNvPr id="268" name="그림 2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28" y="8109601"/>
            <a:ext cx="179570" cy="179570"/>
          </a:xfrm>
          <a:prstGeom prst="rect">
            <a:avLst/>
          </a:prstGeom>
        </p:spPr>
      </p:pic>
      <p:sp>
        <p:nvSpPr>
          <p:cNvPr id="269" name="직사각형 268"/>
          <p:cNvSpPr/>
          <p:nvPr/>
        </p:nvSpPr>
        <p:spPr>
          <a:xfrm>
            <a:off x="10436127" y="8654901"/>
            <a:ext cx="2249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일반 테이블 구조이며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방식이 아님</a:t>
            </a:r>
            <a:endParaRPr kumimoji="1" lang="en-US" altLang="ko-KR" sz="800" smtClean="0">
              <a:solidFill>
                <a:srgbClr val="FF000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kumimoji="1" lang="en-US" altLang="ko-KR" sz="800" smtClean="0">
                <a:solidFill>
                  <a:srgbClr val="FF0000"/>
                </a:solidFill>
              </a:rPr>
              <a:t>jQGrid </a:t>
            </a:r>
            <a:r>
              <a:rPr kumimoji="1" lang="ko-KR" altLang="en-US" sz="800" smtClean="0">
                <a:solidFill>
                  <a:srgbClr val="FF0000"/>
                </a:solidFill>
              </a:rPr>
              <a:t>디자인 패턴과 동일함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86" name="그림 185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87" name="그림 186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88" name="그림 187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89" name="그림 188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96" name="그림 195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270" name="그림 2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64272"/>
            <a:ext cx="10307479" cy="6063223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154236" y="1457975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58095" y="629415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29415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93911" y="6728982"/>
            <a:ext cx="1843860" cy="1500461"/>
          </a:xfrm>
          <a:prstGeom prst="roundRect">
            <a:avLst>
              <a:gd name="adj" fmla="val 209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498414" y="6823605"/>
            <a:ext cx="134844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solidFill>
                  <a:srgbClr val="666666"/>
                </a:solidFill>
                <a:latin typeface="돋움" charset="-127"/>
              </a:rPr>
              <a:t>조사차량 데이터</a:t>
            </a:r>
            <a:r>
              <a:rPr lang="en-US" altLang="ko-KR" sz="700" dirty="0">
                <a:solidFill>
                  <a:srgbClr val="666666"/>
                </a:solidFill>
                <a:latin typeface="돋움" charset="-127"/>
              </a:rPr>
              <a:t>170630.xlsx</a:t>
            </a:r>
            <a:endParaRPr lang="ko-KR" altLang="en-US" sz="7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573918" y="83329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파일 전송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519162" y="7940705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※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첨부 파일은 엑셀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(</a:t>
            </a:r>
            <a:r>
              <a:rPr lang="en-US" altLang="ko-KR" sz="700" dirty="0" err="1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xlsx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)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파일만 업로드 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  <a:latin typeface="돋움" charset="-127"/>
            </a:endParaRPr>
          </a:p>
          <a:p>
            <a:pPr marL="119473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가능합니다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3620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[R] 17"/>
          <p:cNvCxnSpPr/>
          <p:nvPr/>
        </p:nvCxnSpPr>
        <p:spPr>
          <a:xfrm>
            <a:off x="3454854" y="6636005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80370" y="6349240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124" name="직선 연결선[R] 25"/>
          <p:cNvCxnSpPr/>
          <p:nvPr/>
        </p:nvCxnSpPr>
        <p:spPr>
          <a:xfrm flipH="1">
            <a:off x="224066" y="663188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180370" y="6631885"/>
            <a:ext cx="89479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조사자료 </a:t>
            </a:r>
            <a:r>
              <a:rPr lang="ko-KR" altLang="en-US" sz="875" b="1" smtClean="0">
                <a:latin typeface="돋움" charset="-127"/>
              </a:rPr>
              <a:t>등록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879721" y="6823605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>
                <a:solidFill>
                  <a:srgbClr val="FF0000"/>
                </a:solidFill>
                <a:latin typeface="돋움" charset="-127"/>
              </a:rPr>
              <a:t>전송실패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29078"/>
              </p:ext>
            </p:extLst>
          </p:nvPr>
        </p:nvGraphicFramePr>
        <p:xfrm>
          <a:off x="3456619" y="6631885"/>
          <a:ext cx="6805372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2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309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9867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988324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성공건수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실패건수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altLang="ko-KR" sz="700" b="0" smtClean="0">
                          <a:effectLst/>
                        </a:rPr>
                        <a:t>   21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altLang="ko-KR" sz="700" b="0" smtClean="0">
                          <a:effectLst/>
                        </a:rPr>
                        <a:t>   5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 smtClean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2" name="오각형[P] 187"/>
          <p:cNvSpPr/>
          <p:nvPr/>
        </p:nvSpPr>
        <p:spPr>
          <a:xfrm>
            <a:off x="3454855" y="6298372"/>
            <a:ext cx="7014356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smtClean="0">
                <a:solidFill>
                  <a:schemeClr val="tx1"/>
                </a:solidFill>
              </a:rPr>
              <a:t>  조사자료등록 결과조회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9248334" y="6387244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21" y="6414635"/>
            <a:ext cx="110262" cy="110262"/>
          </a:xfrm>
          <a:prstGeom prst="rect">
            <a:avLst/>
          </a:prstGeom>
        </p:spPr>
      </p:pic>
      <p:sp>
        <p:nvSpPr>
          <p:cNvPr id="177" name="오각형[P] 189"/>
          <p:cNvSpPr/>
          <p:nvPr/>
        </p:nvSpPr>
        <p:spPr>
          <a:xfrm>
            <a:off x="1384057" y="6298372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파일첨부</a:t>
            </a: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2784628" y="6357900"/>
            <a:ext cx="549908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파일선택</a:t>
            </a: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038197"/>
              </p:ext>
            </p:extLst>
          </p:nvPr>
        </p:nvGraphicFramePr>
        <p:xfrm>
          <a:off x="10634550" y="868184"/>
          <a:ext cx="1628157" cy="4861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조사자료등록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서버전송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 등록을 위한 파일 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window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창이 뜸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업로드를 위해 선택한 파일 목록 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선택한 파일 서버 전송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 완료 메시지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파일 전송이 완료되었습니다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 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대상으로 등록되었습니다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.”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파일 전송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클릭시 전송 상태 메시지 창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 결과 조회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결과 누적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90" name="직사각형 189"/>
          <p:cNvSpPr/>
          <p:nvPr/>
        </p:nvSpPr>
        <p:spPr>
          <a:xfrm>
            <a:off x="6490499" y="6921713"/>
            <a:ext cx="833552" cy="221349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700" b="1">
                <a:solidFill>
                  <a:schemeClr val="bg1"/>
                </a:solidFill>
              </a:rPr>
              <a:t>상세조회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8268736" y="6921713"/>
            <a:ext cx="833552" cy="221349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700" b="1">
                <a:solidFill>
                  <a:schemeClr val="bg1"/>
                </a:solidFill>
              </a:rPr>
              <a:t>상세조회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6490499" y="7180936"/>
            <a:ext cx="833552" cy="221349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700" b="1">
                <a:solidFill>
                  <a:schemeClr val="bg1"/>
                </a:solidFill>
              </a:rPr>
              <a:t>상세조회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8268736" y="7180936"/>
            <a:ext cx="833552" cy="221349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700" b="1">
                <a:solidFill>
                  <a:schemeClr val="bg1"/>
                </a:solidFill>
              </a:rPr>
              <a:t>상세조회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33235" y="6660802"/>
            <a:ext cx="40009" cy="1060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470033" y="634924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0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1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1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54236" y="906265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8" name="텍스트 상자 139"/>
          <p:cNvSpPr txBox="1"/>
          <p:nvPr/>
        </p:nvSpPr>
        <p:spPr>
          <a:xfrm>
            <a:off x="258802" y="1030922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14789"/>
            <a:ext cx="270930" cy="27093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56056"/>
            <a:ext cx="189021" cy="189021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2449839" y="1116095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6971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369471" y="1116095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306498" y="1116095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336533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6424877" y="1116095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6" name="직사각형 10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6598515" y="8314060"/>
            <a:ext cx="333913" cy="142288"/>
            <a:chOff x="7684129" y="8571522"/>
            <a:chExt cx="381573" cy="162597"/>
          </a:xfrm>
        </p:grpSpPr>
        <p:sp>
          <p:nvSpPr>
            <p:cNvPr id="16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6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아래쪽 화살표 설명선[D] 59"/>
          <p:cNvSpPr/>
          <p:nvPr/>
        </p:nvSpPr>
        <p:spPr>
          <a:xfrm rot="16200000">
            <a:off x="448666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sp>
        <p:nvSpPr>
          <p:cNvPr id="185" name="타원 184"/>
          <p:cNvSpPr/>
          <p:nvPr/>
        </p:nvSpPr>
        <p:spPr>
          <a:xfrm>
            <a:off x="3975432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86" name="아래쪽 화살표 설명선[D] 62"/>
          <p:cNvSpPr/>
          <p:nvPr/>
        </p:nvSpPr>
        <p:spPr>
          <a:xfrm rot="16200000">
            <a:off x="296297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0974" y="15116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88" name="타원 187"/>
          <p:cNvSpPr/>
          <p:nvPr/>
        </p:nvSpPr>
        <p:spPr>
          <a:xfrm>
            <a:off x="2532191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1" name="아래쪽 화살표 설명선[D] 65"/>
          <p:cNvSpPr/>
          <p:nvPr/>
        </p:nvSpPr>
        <p:spPr>
          <a:xfrm rot="16200000">
            <a:off x="143928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165040" y="1511618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203" name="타원 202"/>
          <p:cNvSpPr/>
          <p:nvPr/>
        </p:nvSpPr>
        <p:spPr>
          <a:xfrm>
            <a:off x="959429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2290276" y="833870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211" name="타원 210"/>
          <p:cNvSpPr>
            <a:spLocks noChangeAspect="1"/>
          </p:cNvSpPr>
          <p:nvPr/>
        </p:nvSpPr>
        <p:spPr>
          <a:xfrm>
            <a:off x="4633679" y="634924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sp>
        <p:nvSpPr>
          <p:cNvPr id="214" name="직사각형 213"/>
          <p:cNvSpPr/>
          <p:nvPr/>
        </p:nvSpPr>
        <p:spPr>
          <a:xfrm>
            <a:off x="1498414" y="7053485"/>
            <a:ext cx="160172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>
                <a:solidFill>
                  <a:srgbClr val="666666"/>
                </a:solidFill>
                <a:latin typeface="돋움" charset="-127"/>
              </a:rPr>
              <a:t>조사차량 </a:t>
            </a:r>
            <a:r>
              <a:rPr lang="ko-KR" altLang="en-US" sz="700" smtClean="0">
                <a:solidFill>
                  <a:srgbClr val="666666"/>
                </a:solidFill>
                <a:latin typeface="돋움" charset="-127"/>
              </a:rPr>
              <a:t>데이터</a:t>
            </a:r>
            <a:r>
              <a:rPr lang="en-US" altLang="ko-KR" sz="700" smtClean="0">
                <a:solidFill>
                  <a:srgbClr val="666666"/>
                </a:solidFill>
                <a:latin typeface="돋움" charset="-127"/>
              </a:rPr>
              <a:t>_TOS 170630.xlsx</a:t>
            </a:r>
            <a:endParaRPr lang="ko-KR" altLang="en-US" sz="700" dirty="0"/>
          </a:p>
        </p:txBody>
      </p:sp>
      <p:sp>
        <p:nvSpPr>
          <p:cNvPr id="216" name="직사각형 215"/>
          <p:cNvSpPr/>
          <p:nvPr/>
        </p:nvSpPr>
        <p:spPr>
          <a:xfrm>
            <a:off x="1498414" y="7253324"/>
            <a:ext cx="148149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>
                <a:solidFill>
                  <a:srgbClr val="666666"/>
                </a:solidFill>
                <a:latin typeface="돋움" charset="-127"/>
              </a:rPr>
              <a:t>조사차량 </a:t>
            </a:r>
            <a:r>
              <a:rPr lang="ko-KR" altLang="en-US" sz="700" smtClean="0">
                <a:solidFill>
                  <a:srgbClr val="666666"/>
                </a:solidFill>
                <a:latin typeface="돋움" charset="-127"/>
              </a:rPr>
              <a:t>데이터</a:t>
            </a:r>
            <a:r>
              <a:rPr lang="en-US" altLang="ko-KR" sz="700" smtClean="0">
                <a:solidFill>
                  <a:srgbClr val="666666"/>
                </a:solidFill>
                <a:latin typeface="돋움" charset="-127"/>
              </a:rPr>
              <a:t>_S 170630.xlsx</a:t>
            </a:r>
            <a:endParaRPr lang="ko-KR" altLang="en-US" sz="700" dirty="0"/>
          </a:p>
        </p:txBody>
      </p:sp>
      <p:sp>
        <p:nvSpPr>
          <p:cNvPr id="212" name="타원 211"/>
          <p:cNvSpPr>
            <a:spLocks noChangeAspect="1"/>
          </p:cNvSpPr>
          <p:nvPr/>
        </p:nvSpPr>
        <p:spPr>
          <a:xfrm>
            <a:off x="1812435" y="714306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218" name="그룹 217"/>
          <p:cNvGrpSpPr/>
          <p:nvPr/>
        </p:nvGrpSpPr>
        <p:grpSpPr>
          <a:xfrm>
            <a:off x="4288578" y="4933838"/>
            <a:ext cx="2644119" cy="748508"/>
            <a:chOff x="4457921" y="4868845"/>
            <a:chExt cx="3021518" cy="1020946"/>
          </a:xfrm>
        </p:grpSpPr>
        <p:sp>
          <p:nvSpPr>
            <p:cNvPr id="247" name="오각형[P] 274"/>
            <p:cNvSpPr/>
            <p:nvPr/>
          </p:nvSpPr>
          <p:spPr>
            <a:xfrm>
              <a:off x="4457921" y="4868845"/>
              <a:ext cx="3021518" cy="102094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dirty="0">
                  <a:solidFill>
                    <a:schemeClr val="tx1"/>
                  </a:solidFill>
                </a:rPr>
                <a:t>파일전송</a:t>
              </a:r>
            </a:p>
          </p:txBody>
        </p:sp>
        <p:cxnSp>
          <p:nvCxnSpPr>
            <p:cNvPr id="248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직사각형 218"/>
          <p:cNvSpPr/>
          <p:nvPr/>
        </p:nvSpPr>
        <p:spPr>
          <a:xfrm>
            <a:off x="4647385" y="5201299"/>
            <a:ext cx="2100255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파일 전송 중입니다</a:t>
            </a:r>
            <a:r>
              <a:rPr lang="en-US" altLang="ko-KR" sz="788" smtClean="0"/>
              <a:t>. </a:t>
            </a:r>
            <a:r>
              <a:rPr lang="ko-KR" altLang="en-US" sz="788" smtClean="0"/>
              <a:t>잠시만 기다려 주세요</a:t>
            </a:r>
            <a:endParaRPr lang="ko-KR" altLang="en-US" sz="788" dirty="0"/>
          </a:p>
        </p:txBody>
      </p:sp>
      <p:grpSp>
        <p:nvGrpSpPr>
          <p:cNvPr id="220" name="그룹 219"/>
          <p:cNvGrpSpPr/>
          <p:nvPr/>
        </p:nvGrpSpPr>
        <p:grpSpPr>
          <a:xfrm>
            <a:off x="4904884" y="5461398"/>
            <a:ext cx="1311657" cy="98900"/>
            <a:chOff x="4761419" y="256854"/>
            <a:chExt cx="1498872" cy="113016"/>
          </a:xfrm>
        </p:grpSpPr>
        <p:sp>
          <p:nvSpPr>
            <p:cNvPr id="237" name="직사각형 236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221" name="십자형[C] 263"/>
          <p:cNvSpPr>
            <a:spLocks noChangeAspect="1"/>
          </p:cNvSpPr>
          <p:nvPr/>
        </p:nvSpPr>
        <p:spPr>
          <a:xfrm rot="18900000" flipH="1">
            <a:off x="6754435" y="4976418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22" name="타원 221"/>
          <p:cNvSpPr>
            <a:spLocks noChangeAspect="1"/>
          </p:cNvSpPr>
          <p:nvPr/>
        </p:nvSpPr>
        <p:spPr>
          <a:xfrm>
            <a:off x="4210191" y="48170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85" name="그룹 84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3034780" y="6986352"/>
            <a:ext cx="250390" cy="313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75" b="1" smtClean="0">
                <a:latin typeface="돋움" charset="-127"/>
              </a:rPr>
              <a:t>X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034780" y="7206876"/>
            <a:ext cx="250390" cy="313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75" b="1" smtClean="0">
                <a:latin typeface="돋움" charset="-127"/>
              </a:rPr>
              <a:t>X</a:t>
            </a:r>
            <a:endParaRPr lang="en-US" altLang="ko-KR" sz="875" b="1" dirty="0">
              <a:latin typeface="돋움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3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64272"/>
            <a:ext cx="10307479" cy="6063223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154236" y="1457975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58095" y="629415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29415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3620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80370" y="6349240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124" name="직선 연결선[R] 25"/>
          <p:cNvCxnSpPr/>
          <p:nvPr/>
        </p:nvCxnSpPr>
        <p:spPr>
          <a:xfrm flipH="1">
            <a:off x="224066" y="663188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180370" y="6631885"/>
            <a:ext cx="89479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조사자료 </a:t>
            </a:r>
            <a:r>
              <a:rPr lang="ko-KR" altLang="en-US" sz="875" b="1" smtClean="0">
                <a:latin typeface="돋움" charset="-127"/>
              </a:rPr>
              <a:t>등록</a:t>
            </a:r>
            <a:endParaRPr lang="en-US" altLang="ko-KR" sz="875" b="1" dirty="0">
              <a:latin typeface="돋움" charset="-127"/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2550"/>
              </p:ext>
            </p:extLst>
          </p:nvPr>
        </p:nvGraphicFramePr>
        <p:xfrm>
          <a:off x="1384057" y="6631885"/>
          <a:ext cx="8877934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580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44372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1396542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mtClean="0">
                          <a:effectLst/>
                        </a:rPr>
                        <a:t>국지도</a:t>
                      </a:r>
                      <a:r>
                        <a:rPr lang="en-US" altLang="ko-KR" sz="700" smtClean="0">
                          <a:effectLst/>
                        </a:rPr>
                        <a:t>56</a:t>
                      </a:r>
                      <a:r>
                        <a:rPr lang="ko-KR" altLang="en-US" sz="700" smtClean="0">
                          <a:effectLst/>
                        </a:rPr>
                        <a:t>호선</a:t>
                      </a:r>
                      <a:r>
                        <a:rPr lang="en-US" altLang="ko-KR" sz="700" smtClean="0">
                          <a:effectLst/>
                        </a:rPr>
                        <a:t>_0100</a:t>
                      </a:r>
                      <a:r>
                        <a:rPr lang="ko-KR" altLang="en-US" sz="700" smtClean="0">
                          <a:effectLst/>
                        </a:rPr>
                        <a:t>상</a:t>
                      </a:r>
                      <a:r>
                        <a:rPr lang="en-US" altLang="ko-KR" sz="700" smtClean="0">
                          <a:effectLst/>
                        </a:rPr>
                        <a:t>_01(</a:t>
                      </a:r>
                      <a:r>
                        <a:rPr lang="ko-KR" altLang="en-US" sz="700" smtClean="0">
                          <a:effectLst/>
                        </a:rPr>
                        <a:t>김포</a:t>
                      </a:r>
                      <a:r>
                        <a:rPr lang="en-US" altLang="ko-KR" sz="700" smtClean="0">
                          <a:effectLst/>
                        </a:rPr>
                        <a:t>cc</a:t>
                      </a:r>
                      <a:r>
                        <a:rPr lang="ko-KR" altLang="en-US" sz="700" smtClean="0">
                          <a:effectLst/>
                        </a:rPr>
                        <a:t>삼거리</a:t>
                      </a:r>
                      <a:r>
                        <a:rPr lang="en-US" altLang="ko-KR" sz="700" smtClean="0">
                          <a:effectLst/>
                        </a:rPr>
                        <a:t>~</a:t>
                      </a:r>
                      <a:r>
                        <a:rPr lang="ko-KR" altLang="en-US" sz="700" smtClean="0">
                          <a:effectLst/>
                        </a:rPr>
                        <a:t>하성교차로</a:t>
                      </a:r>
                      <a:r>
                        <a:rPr lang="en-US" altLang="ko-KR" sz="700" smtClean="0">
                          <a:effectLst/>
                        </a:rPr>
                        <a:t>)_</a:t>
                      </a:r>
                      <a:r>
                        <a:rPr lang="ko-KR" altLang="en-US" sz="700" smtClean="0">
                          <a:effectLst/>
                        </a:rPr>
                        <a:t>분석</a:t>
                      </a:r>
                      <a:r>
                        <a:rPr lang="en-US" altLang="ko-KR" sz="700" smtClean="0">
                          <a:effectLst/>
                        </a:rPr>
                        <a:t>_</a:t>
                      </a:r>
                      <a:r>
                        <a:rPr lang="ko-KR" altLang="en-US" sz="700" smtClean="0">
                          <a:effectLst/>
                        </a:rPr>
                        <a:t>보고서</a:t>
                      </a:r>
                      <a:r>
                        <a:rPr lang="en-US" altLang="ko-KR" sz="700" smtClean="0">
                          <a:effectLst/>
                        </a:rPr>
                        <a:t>.xlsx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mtClean="0">
                          <a:effectLst/>
                        </a:rPr>
                        <a:t>국지도</a:t>
                      </a:r>
                      <a:r>
                        <a:rPr lang="en-US" altLang="ko-KR" sz="700" smtClean="0">
                          <a:effectLst/>
                        </a:rPr>
                        <a:t>56</a:t>
                      </a:r>
                      <a:r>
                        <a:rPr lang="ko-KR" altLang="en-US" sz="700" smtClean="0">
                          <a:effectLst/>
                        </a:rPr>
                        <a:t>호선</a:t>
                      </a:r>
                      <a:r>
                        <a:rPr lang="en-US" altLang="ko-KR" sz="700" smtClean="0">
                          <a:effectLst/>
                        </a:rPr>
                        <a:t>_0100</a:t>
                      </a:r>
                      <a:r>
                        <a:rPr lang="ko-KR" altLang="en-US" sz="700" smtClean="0">
                          <a:effectLst/>
                        </a:rPr>
                        <a:t>상</a:t>
                      </a:r>
                      <a:r>
                        <a:rPr lang="en-US" altLang="ko-KR" sz="700" smtClean="0">
                          <a:effectLst/>
                        </a:rPr>
                        <a:t>_01(</a:t>
                      </a:r>
                      <a:r>
                        <a:rPr lang="ko-KR" altLang="en-US" sz="700" smtClean="0">
                          <a:effectLst/>
                        </a:rPr>
                        <a:t>김포</a:t>
                      </a:r>
                      <a:r>
                        <a:rPr lang="en-US" altLang="ko-KR" sz="700" smtClean="0">
                          <a:effectLst/>
                        </a:rPr>
                        <a:t>cc</a:t>
                      </a:r>
                      <a:r>
                        <a:rPr lang="ko-KR" altLang="en-US" sz="700" smtClean="0">
                          <a:effectLst/>
                        </a:rPr>
                        <a:t>삼거리</a:t>
                      </a:r>
                      <a:r>
                        <a:rPr lang="en-US" altLang="ko-KR" sz="700" smtClean="0">
                          <a:effectLst/>
                        </a:rPr>
                        <a:t>~</a:t>
                      </a:r>
                      <a:r>
                        <a:rPr lang="ko-KR" altLang="en-US" sz="700" smtClean="0">
                          <a:effectLst/>
                        </a:rPr>
                        <a:t>하성교차로</a:t>
                      </a:r>
                      <a:r>
                        <a:rPr lang="en-US" altLang="ko-KR" sz="700" smtClean="0">
                          <a:effectLst/>
                        </a:rPr>
                        <a:t>)_</a:t>
                      </a:r>
                      <a:r>
                        <a:rPr lang="ko-KR" altLang="en-US" sz="700" smtClean="0">
                          <a:effectLst/>
                        </a:rPr>
                        <a:t>분석</a:t>
                      </a:r>
                      <a:r>
                        <a:rPr lang="en-US" altLang="ko-KR" sz="700" smtClean="0">
                          <a:effectLst/>
                        </a:rPr>
                        <a:t>_</a:t>
                      </a:r>
                      <a:r>
                        <a:rPr lang="ko-KR" altLang="en-US" sz="700" smtClean="0">
                          <a:effectLst/>
                        </a:rPr>
                        <a:t>보고서</a:t>
                      </a:r>
                      <a:r>
                        <a:rPr lang="en-US" altLang="ko-KR" sz="700" smtClean="0">
                          <a:effectLst/>
                        </a:rPr>
                        <a:t>.xlsx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2" name="오각형[P] 187"/>
          <p:cNvSpPr/>
          <p:nvPr/>
        </p:nvSpPr>
        <p:spPr>
          <a:xfrm>
            <a:off x="1384056" y="6298372"/>
            <a:ext cx="9085155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조사자료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등록 성공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(2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건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)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 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-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상세조회 </a:t>
            </a:r>
            <a:r>
              <a:rPr kumimoji="1" lang="en-US" altLang="ko-KR" sz="700" b="1">
                <a:solidFill>
                  <a:schemeClr val="tx1"/>
                </a:solidFill>
              </a:rPr>
              <a:t>|</a:t>
            </a:r>
            <a:r>
              <a:rPr kumimoji="1" lang="ko-KR" altLang="en-US" sz="700" b="1">
                <a:solidFill>
                  <a:schemeClr val="tx1"/>
                </a:solidFill>
              </a:rPr>
              <a:t> </a:t>
            </a:r>
            <a:r>
              <a:rPr kumimoji="1" lang="ko-KR" altLang="en-US" sz="700" smtClean="0">
                <a:solidFill>
                  <a:schemeClr val="tx1"/>
                </a:solidFill>
              </a:rPr>
              <a:t>등록일자 </a:t>
            </a:r>
            <a:r>
              <a:rPr kumimoji="1" lang="en-US" altLang="ko-KR" sz="700" smtClean="0">
                <a:solidFill>
                  <a:schemeClr val="tx1"/>
                </a:solidFill>
              </a:rPr>
              <a:t>: 2017-07-25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09437"/>
              </p:ext>
            </p:extLst>
          </p:nvPr>
        </p:nvGraphicFramePr>
        <p:xfrm>
          <a:off x="10634550" y="868184"/>
          <a:ext cx="1628157" cy="4861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조사자료등록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전송결과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성공건수 상세조회 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조회목록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전송결과 조회 창으로 돌아가기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333235" y="6660802"/>
            <a:ext cx="40009" cy="1060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9778289" y="6389592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9426978" y="634924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0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1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1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54236" y="906265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8" name="텍스트 상자 139"/>
          <p:cNvSpPr txBox="1"/>
          <p:nvPr/>
        </p:nvSpPr>
        <p:spPr>
          <a:xfrm>
            <a:off x="258802" y="1030922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14789"/>
            <a:ext cx="270930" cy="27093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56056"/>
            <a:ext cx="189021" cy="189021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2449839" y="1116095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6971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369471" y="1116095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306498" y="1116095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336533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6424877" y="1116095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6" name="직사각형 10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6598515" y="8314060"/>
            <a:ext cx="333913" cy="142288"/>
            <a:chOff x="7684129" y="8571522"/>
            <a:chExt cx="381573" cy="162597"/>
          </a:xfrm>
        </p:grpSpPr>
        <p:sp>
          <p:nvSpPr>
            <p:cNvPr id="16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6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아래쪽 화살표 설명선[D] 59"/>
          <p:cNvSpPr/>
          <p:nvPr/>
        </p:nvSpPr>
        <p:spPr>
          <a:xfrm rot="16200000">
            <a:off x="448666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sp>
        <p:nvSpPr>
          <p:cNvPr id="185" name="타원 184"/>
          <p:cNvSpPr/>
          <p:nvPr/>
        </p:nvSpPr>
        <p:spPr>
          <a:xfrm>
            <a:off x="3975432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86" name="아래쪽 화살표 설명선[D] 62"/>
          <p:cNvSpPr/>
          <p:nvPr/>
        </p:nvSpPr>
        <p:spPr>
          <a:xfrm rot="16200000">
            <a:off x="296297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0974" y="15116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88" name="타원 187"/>
          <p:cNvSpPr/>
          <p:nvPr/>
        </p:nvSpPr>
        <p:spPr>
          <a:xfrm>
            <a:off x="2532191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1" name="아래쪽 화살표 설명선[D] 65"/>
          <p:cNvSpPr/>
          <p:nvPr/>
        </p:nvSpPr>
        <p:spPr>
          <a:xfrm rot="16200000">
            <a:off x="143928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165040" y="1511618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203" name="타원 202"/>
          <p:cNvSpPr/>
          <p:nvPr/>
        </p:nvSpPr>
        <p:spPr>
          <a:xfrm>
            <a:off x="959429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56" name="그룹 5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64272"/>
            <a:ext cx="10307479" cy="6063223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154236" y="1457975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58095" y="629415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29415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3620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80370" y="6349240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124" name="직선 연결선[R] 25"/>
          <p:cNvCxnSpPr/>
          <p:nvPr/>
        </p:nvCxnSpPr>
        <p:spPr>
          <a:xfrm flipH="1">
            <a:off x="224066" y="663188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180370" y="6631885"/>
            <a:ext cx="89479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조사자료 </a:t>
            </a:r>
            <a:r>
              <a:rPr lang="ko-KR" altLang="en-US" sz="875" b="1" smtClean="0">
                <a:latin typeface="돋움" charset="-127"/>
              </a:rPr>
              <a:t>등록</a:t>
            </a:r>
            <a:endParaRPr lang="en-US" altLang="ko-KR" sz="875" b="1" dirty="0">
              <a:latin typeface="돋움" charset="-127"/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776049"/>
              </p:ext>
            </p:extLst>
          </p:nvPr>
        </p:nvGraphicFramePr>
        <p:xfrm>
          <a:off x="1392661" y="6631885"/>
          <a:ext cx="8869331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2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7270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1064039"/>
                <a:gridCol w="1088194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mtClean="0">
                          <a:effectLst/>
                        </a:rPr>
                        <a:t>국지도</a:t>
                      </a:r>
                      <a:r>
                        <a:rPr lang="en-US" altLang="ko-KR" sz="700" smtClean="0">
                          <a:effectLst/>
                        </a:rPr>
                        <a:t>56</a:t>
                      </a:r>
                      <a:r>
                        <a:rPr lang="ko-KR" altLang="en-US" sz="700" smtClean="0">
                          <a:effectLst/>
                        </a:rPr>
                        <a:t>호선</a:t>
                      </a:r>
                      <a:r>
                        <a:rPr lang="en-US" altLang="ko-KR" sz="700" smtClean="0">
                          <a:effectLst/>
                        </a:rPr>
                        <a:t>_0100</a:t>
                      </a:r>
                      <a:r>
                        <a:rPr lang="ko-KR" altLang="en-US" sz="700" smtClean="0">
                          <a:effectLst/>
                        </a:rPr>
                        <a:t>상</a:t>
                      </a:r>
                      <a:r>
                        <a:rPr lang="en-US" altLang="ko-KR" sz="700" smtClean="0">
                          <a:effectLst/>
                        </a:rPr>
                        <a:t>_01(</a:t>
                      </a:r>
                      <a:r>
                        <a:rPr lang="ko-KR" altLang="en-US" sz="700" smtClean="0">
                          <a:effectLst/>
                        </a:rPr>
                        <a:t>김포</a:t>
                      </a:r>
                      <a:r>
                        <a:rPr lang="en-US" altLang="ko-KR" sz="700" smtClean="0">
                          <a:effectLst/>
                        </a:rPr>
                        <a:t>cc</a:t>
                      </a:r>
                      <a:r>
                        <a:rPr lang="ko-KR" altLang="en-US" sz="700" smtClean="0">
                          <a:effectLst/>
                        </a:rPr>
                        <a:t>삼거리</a:t>
                      </a:r>
                      <a:r>
                        <a:rPr lang="en-US" altLang="ko-KR" sz="700" smtClean="0">
                          <a:effectLst/>
                        </a:rPr>
                        <a:t>~</a:t>
                      </a:r>
                      <a:r>
                        <a:rPr lang="ko-KR" altLang="en-US" sz="700" smtClean="0">
                          <a:effectLst/>
                        </a:rPr>
                        <a:t>하성교차로</a:t>
                      </a:r>
                      <a:r>
                        <a:rPr lang="en-US" altLang="ko-KR" sz="700" smtClean="0">
                          <a:effectLst/>
                        </a:rPr>
                        <a:t>)_</a:t>
                      </a:r>
                      <a:r>
                        <a:rPr lang="ko-KR" altLang="en-US" sz="700" smtClean="0">
                          <a:effectLst/>
                        </a:rPr>
                        <a:t>분석</a:t>
                      </a:r>
                      <a:r>
                        <a:rPr lang="en-US" altLang="ko-KR" sz="700" smtClean="0">
                          <a:effectLst/>
                        </a:rPr>
                        <a:t>_</a:t>
                      </a:r>
                      <a:r>
                        <a:rPr lang="ko-KR" altLang="en-US" sz="700" smtClean="0">
                          <a:effectLst/>
                        </a:rPr>
                        <a:t>보고서</a:t>
                      </a:r>
                      <a:r>
                        <a:rPr lang="en-US" altLang="ko-KR" sz="700" smtClean="0">
                          <a:effectLst/>
                        </a:rPr>
                        <a:t>.xlsx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DB Loading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시트가 없습니다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mtClean="0">
                          <a:effectLst/>
                        </a:rPr>
                        <a:t>국지도</a:t>
                      </a:r>
                      <a:r>
                        <a:rPr lang="en-US" altLang="ko-KR" sz="700" smtClean="0">
                          <a:effectLst/>
                        </a:rPr>
                        <a:t>56</a:t>
                      </a:r>
                      <a:r>
                        <a:rPr lang="ko-KR" altLang="en-US" sz="700" smtClean="0">
                          <a:effectLst/>
                        </a:rPr>
                        <a:t>호선</a:t>
                      </a:r>
                      <a:r>
                        <a:rPr lang="en-US" altLang="ko-KR" sz="700" smtClean="0">
                          <a:effectLst/>
                        </a:rPr>
                        <a:t>_0100</a:t>
                      </a:r>
                      <a:r>
                        <a:rPr lang="ko-KR" altLang="en-US" sz="700" smtClean="0">
                          <a:effectLst/>
                        </a:rPr>
                        <a:t>상</a:t>
                      </a:r>
                      <a:r>
                        <a:rPr lang="en-US" altLang="ko-KR" sz="700" smtClean="0">
                          <a:effectLst/>
                        </a:rPr>
                        <a:t>_01(</a:t>
                      </a:r>
                      <a:r>
                        <a:rPr lang="ko-KR" altLang="en-US" sz="700" smtClean="0">
                          <a:effectLst/>
                        </a:rPr>
                        <a:t>김포</a:t>
                      </a:r>
                      <a:r>
                        <a:rPr lang="en-US" altLang="ko-KR" sz="700" smtClean="0">
                          <a:effectLst/>
                        </a:rPr>
                        <a:t>cc</a:t>
                      </a:r>
                      <a:r>
                        <a:rPr lang="ko-KR" altLang="en-US" sz="700" smtClean="0">
                          <a:effectLst/>
                        </a:rPr>
                        <a:t>삼거리</a:t>
                      </a:r>
                      <a:r>
                        <a:rPr lang="en-US" altLang="ko-KR" sz="700" smtClean="0">
                          <a:effectLst/>
                        </a:rPr>
                        <a:t>~</a:t>
                      </a:r>
                      <a:r>
                        <a:rPr lang="ko-KR" altLang="en-US" sz="700" smtClean="0">
                          <a:effectLst/>
                        </a:rPr>
                        <a:t>하성교차로</a:t>
                      </a:r>
                      <a:r>
                        <a:rPr lang="en-US" altLang="ko-KR" sz="700" smtClean="0">
                          <a:effectLst/>
                        </a:rPr>
                        <a:t>)_</a:t>
                      </a:r>
                      <a:r>
                        <a:rPr lang="ko-KR" altLang="en-US" sz="700" smtClean="0">
                          <a:effectLst/>
                        </a:rPr>
                        <a:t>분석</a:t>
                      </a:r>
                      <a:r>
                        <a:rPr lang="en-US" altLang="ko-KR" sz="700" smtClean="0">
                          <a:effectLst/>
                        </a:rPr>
                        <a:t>_</a:t>
                      </a:r>
                      <a:r>
                        <a:rPr lang="ko-KR" altLang="en-US" sz="700" smtClean="0">
                          <a:effectLst/>
                        </a:rPr>
                        <a:t>보고서</a:t>
                      </a:r>
                      <a:r>
                        <a:rPr lang="en-US" altLang="ko-KR" sz="700" smtClean="0">
                          <a:effectLst/>
                        </a:rPr>
                        <a:t>.xlsx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DB Loading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시트가 없습니다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2" name="오각형[P] 187"/>
          <p:cNvSpPr/>
          <p:nvPr/>
        </p:nvSpPr>
        <p:spPr>
          <a:xfrm>
            <a:off x="1392661" y="6298372"/>
            <a:ext cx="9076550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조사자료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등록 실패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(1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건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)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 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-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상세조회 </a:t>
            </a:r>
            <a:r>
              <a:rPr kumimoji="1" lang="en-US" altLang="ko-KR" sz="700" b="1">
                <a:solidFill>
                  <a:schemeClr val="tx1"/>
                </a:solidFill>
              </a:rPr>
              <a:t>|</a:t>
            </a:r>
            <a:r>
              <a:rPr kumimoji="1" lang="ko-KR" altLang="en-US" sz="700" b="1">
                <a:solidFill>
                  <a:schemeClr val="tx1"/>
                </a:solidFill>
              </a:rPr>
              <a:t> </a:t>
            </a:r>
            <a:r>
              <a:rPr kumimoji="1" lang="ko-KR" altLang="en-US" sz="700" smtClean="0">
                <a:solidFill>
                  <a:schemeClr val="tx1"/>
                </a:solidFill>
              </a:rPr>
              <a:t>등록일자 </a:t>
            </a:r>
            <a:r>
              <a:rPr kumimoji="1" lang="en-US" altLang="ko-KR" sz="700" smtClean="0">
                <a:solidFill>
                  <a:schemeClr val="tx1"/>
                </a:solidFill>
              </a:rPr>
              <a:t>: 2017-07-25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09017"/>
              </p:ext>
            </p:extLst>
          </p:nvPr>
        </p:nvGraphicFramePr>
        <p:xfrm>
          <a:off x="10634550" y="868184"/>
          <a:ext cx="1628157" cy="4861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조사자료등록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전송결과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성공건수 상세조회 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조회목록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전송결과 조회 창으로 돌아가기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333235" y="6660802"/>
            <a:ext cx="40009" cy="1060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9778289" y="6389592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9459635" y="636593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0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1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1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54236" y="906265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8" name="텍스트 상자 139"/>
          <p:cNvSpPr txBox="1"/>
          <p:nvPr/>
        </p:nvSpPr>
        <p:spPr>
          <a:xfrm>
            <a:off x="258802" y="1030922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14789"/>
            <a:ext cx="270930" cy="27093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56056"/>
            <a:ext cx="189021" cy="189021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2449839" y="1116095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6971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369471" y="1116095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306498" y="1116095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336533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6424877" y="1116095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6" name="직사각형 10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6598515" y="8314060"/>
            <a:ext cx="333913" cy="142288"/>
            <a:chOff x="7684129" y="8571522"/>
            <a:chExt cx="381573" cy="162597"/>
          </a:xfrm>
        </p:grpSpPr>
        <p:sp>
          <p:nvSpPr>
            <p:cNvPr id="16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6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아래쪽 화살표 설명선[D] 59"/>
          <p:cNvSpPr/>
          <p:nvPr/>
        </p:nvSpPr>
        <p:spPr>
          <a:xfrm rot="16200000">
            <a:off x="448666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sp>
        <p:nvSpPr>
          <p:cNvPr id="185" name="타원 184"/>
          <p:cNvSpPr/>
          <p:nvPr/>
        </p:nvSpPr>
        <p:spPr>
          <a:xfrm>
            <a:off x="3975432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86" name="아래쪽 화살표 설명선[D] 62"/>
          <p:cNvSpPr/>
          <p:nvPr/>
        </p:nvSpPr>
        <p:spPr>
          <a:xfrm rot="16200000">
            <a:off x="296297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0974" y="15116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88" name="타원 187"/>
          <p:cNvSpPr/>
          <p:nvPr/>
        </p:nvSpPr>
        <p:spPr>
          <a:xfrm>
            <a:off x="2532191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1" name="아래쪽 화살표 설명선[D] 65"/>
          <p:cNvSpPr/>
          <p:nvPr/>
        </p:nvSpPr>
        <p:spPr>
          <a:xfrm rot="16200000">
            <a:off x="143928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165040" y="1511618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203" name="타원 202"/>
          <p:cNvSpPr/>
          <p:nvPr/>
        </p:nvSpPr>
        <p:spPr>
          <a:xfrm>
            <a:off x="959429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56" name="그룹 5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64272"/>
            <a:ext cx="10307479" cy="6063223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154236" y="1457975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58095" y="6287789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384056" y="6287789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78" name="직선 연결선[R] 14"/>
          <p:cNvCxnSpPr/>
          <p:nvPr/>
        </p:nvCxnSpPr>
        <p:spPr>
          <a:xfrm>
            <a:off x="1489643" y="6629840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오각형[P] 187"/>
          <p:cNvSpPr/>
          <p:nvPr/>
        </p:nvSpPr>
        <p:spPr>
          <a:xfrm>
            <a:off x="9276293" y="6292008"/>
            <a:ext cx="1192917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파일다운로드</a:t>
            </a:r>
          </a:p>
        </p:txBody>
      </p:sp>
      <p:sp>
        <p:nvSpPr>
          <p:cNvPr id="85" name="오각형[P] 186"/>
          <p:cNvSpPr/>
          <p:nvPr/>
        </p:nvSpPr>
        <p:spPr>
          <a:xfrm>
            <a:off x="4412161" y="6292008"/>
            <a:ext cx="4999776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dirty="0">
                <a:solidFill>
                  <a:schemeClr val="tx1"/>
                </a:solidFill>
              </a:rPr>
              <a:t>             </a:t>
            </a:r>
            <a:r>
              <a:rPr kumimoji="1" lang="ko-KR" altLang="en-US" sz="700" b="1">
                <a:solidFill>
                  <a:schemeClr val="tx1"/>
                </a:solidFill>
              </a:rPr>
              <a:t>조사자료 이력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목록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(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총 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6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건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)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6" name="오각형[P] 191"/>
          <p:cNvSpPr/>
          <p:nvPr/>
        </p:nvSpPr>
        <p:spPr>
          <a:xfrm>
            <a:off x="3450910" y="6292008"/>
            <a:ext cx="1082717" cy="334669"/>
          </a:xfrm>
          <a:prstGeom prst="homePlate">
            <a:avLst>
              <a:gd name="adj" fmla="val 25883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  조사자료 등록 날짜</a:t>
            </a:r>
          </a:p>
        </p:txBody>
      </p:sp>
      <p:sp>
        <p:nvSpPr>
          <p:cNvPr id="87" name="오각형[P] 189"/>
          <p:cNvSpPr/>
          <p:nvPr/>
        </p:nvSpPr>
        <p:spPr>
          <a:xfrm>
            <a:off x="1384057" y="6292008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180370" y="6342876"/>
            <a:ext cx="13516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조사자료 </a:t>
            </a:r>
            <a:r>
              <a:rPr lang="ko-KR" altLang="en-US" sz="1050" b="1" smtClean="0">
                <a:latin typeface="돋움" charset="-127"/>
              </a:rPr>
              <a:t>이력조회 </a:t>
            </a:r>
            <a:endParaRPr lang="ko-KR" altLang="en-US" sz="1050" b="1" dirty="0"/>
          </a:p>
        </p:txBody>
      </p:sp>
      <p:cxnSp>
        <p:nvCxnSpPr>
          <p:cNvPr id="91" name="직선 연결선[R] 25"/>
          <p:cNvCxnSpPr/>
          <p:nvPr/>
        </p:nvCxnSpPr>
        <p:spPr>
          <a:xfrm flipH="1">
            <a:off x="224066" y="6625521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80370" y="6625521"/>
            <a:ext cx="1119217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조사자료 이력조회</a:t>
            </a:r>
            <a:endParaRPr lang="ko-KR" altLang="en-US" sz="875" smtClean="0">
              <a:latin typeface="돋움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383438" y="6768263"/>
            <a:ext cx="487634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>
                <a:latin typeface="맑은 고딕" pitchFamily="50" charset="-127"/>
              </a:rPr>
              <a:t>파일명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1937424" y="6758226"/>
            <a:ext cx="952042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383439" y="7137583"/>
            <a:ext cx="1904682" cy="223621"/>
            <a:chOff x="8741540" y="6842287"/>
            <a:chExt cx="2176540" cy="255539"/>
          </a:xfrm>
        </p:grpSpPr>
        <p:sp>
          <p:nvSpPr>
            <p:cNvPr id="101" name="직사각형 100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등록기간</a:t>
              </a: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9345881" y="6842287"/>
              <a:ext cx="68839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5" name="모서리가 둥근 직사각형 114"/>
            <p:cNvSpPr/>
            <p:nvPr/>
          </p:nvSpPr>
          <p:spPr>
            <a:xfrm>
              <a:off x="10218141" y="6842287"/>
              <a:ext cx="699939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3087237" y="7133704"/>
            <a:ext cx="207766" cy="224402"/>
            <a:chOff x="5843096" y="1079415"/>
            <a:chExt cx="234200" cy="252000"/>
          </a:xfrm>
        </p:grpSpPr>
        <p:sp>
          <p:nvSpPr>
            <p:cNvPr id="117" name="모서리가 둥근 직사각형 116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20" name="직사각형 119"/>
          <p:cNvSpPr/>
          <p:nvPr/>
        </p:nvSpPr>
        <p:spPr>
          <a:xfrm>
            <a:off x="2502535" y="7147619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 dirty="0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2355882" y="7133704"/>
            <a:ext cx="207766" cy="224402"/>
            <a:chOff x="5843096" y="1079415"/>
            <a:chExt cx="234200" cy="252000"/>
          </a:xfrm>
        </p:grpSpPr>
        <p:sp>
          <p:nvSpPr>
            <p:cNvPr id="138" name="모서리가 둥근 직사각형 137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1" name="모서리가 둥근 직사각형 140"/>
          <p:cNvSpPr/>
          <p:nvPr/>
        </p:nvSpPr>
        <p:spPr>
          <a:xfrm>
            <a:off x="2039370" y="794979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42" name="직선 연결선[R] 109"/>
          <p:cNvCxnSpPr/>
          <p:nvPr/>
        </p:nvCxnSpPr>
        <p:spPr>
          <a:xfrm>
            <a:off x="3454567" y="6621037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3" name="표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47237"/>
              </p:ext>
            </p:extLst>
          </p:nvPr>
        </p:nvGraphicFramePr>
        <p:xfrm>
          <a:off x="3456289" y="6627380"/>
          <a:ext cx="6871034" cy="1734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10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73458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3" name="직사각형 162"/>
          <p:cNvSpPr/>
          <p:nvPr/>
        </p:nvSpPr>
        <p:spPr>
          <a:xfrm>
            <a:off x="10381610" y="6653193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6674195"/>
            <a:ext cx="201875" cy="201875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099612"/>
            <a:ext cx="201875" cy="201875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312320"/>
            <a:ext cx="201875" cy="201875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514900"/>
            <a:ext cx="201875" cy="201875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727608"/>
            <a:ext cx="201875" cy="201875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940316"/>
            <a:ext cx="201875" cy="201875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8153024"/>
            <a:ext cx="201875" cy="201875"/>
          </a:xfrm>
          <a:prstGeom prst="rect">
            <a:avLst/>
          </a:prstGeom>
        </p:spPr>
      </p:pic>
      <p:cxnSp>
        <p:nvCxnSpPr>
          <p:cNvPr id="171" name="직선 연결선[R] 124"/>
          <p:cNvCxnSpPr/>
          <p:nvPr/>
        </p:nvCxnSpPr>
        <p:spPr>
          <a:xfrm>
            <a:off x="4431713" y="6617251"/>
            <a:ext cx="0" cy="1734589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4326777" y="6708415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204213"/>
              </p:ext>
            </p:extLst>
          </p:nvPr>
        </p:nvGraphicFramePr>
        <p:xfrm>
          <a:off x="4438593" y="6627380"/>
          <a:ext cx="5823398" cy="826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0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0249">
                  <a:extLst>
                    <a:ext uri="{9D8B030D-6E8A-4147-A177-3AD203B41FA5}">
                      <a16:colId xmlns:a16="http://schemas.microsoft.com/office/drawing/2014/main" xmlns="" val="1861680896"/>
                    </a:ext>
                  </a:extLst>
                </a:gridCol>
                <a:gridCol w="670249"/>
                <a:gridCol w="6347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4707"/>
                <a:gridCol w="10744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자료건수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 평가여부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(excel)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조사차량 </a:t>
                      </a:r>
                      <a:r>
                        <a:rPr lang="ko-KR" altLang="en-US" sz="700" b="0" dirty="0" smtClean="0">
                          <a:effectLst/>
                        </a:rPr>
                        <a:t>데이터</a:t>
                      </a:r>
                      <a:r>
                        <a:rPr lang="en-US" altLang="ko-KR" sz="700" b="0" dirty="0" smtClean="0">
                          <a:effectLst/>
                        </a:rPr>
                        <a:t>170630.xlsx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smtClean="0">
                          <a:effectLst/>
                        </a:rPr>
                        <a:t>2017-06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343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170630.xlsx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smtClean="0">
                          <a:effectLst/>
                        </a:rPr>
                        <a:t>2017-06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74" name="그룹 173"/>
          <p:cNvGrpSpPr/>
          <p:nvPr/>
        </p:nvGrpSpPr>
        <p:grpSpPr>
          <a:xfrm>
            <a:off x="9666929" y="6934511"/>
            <a:ext cx="189021" cy="452374"/>
            <a:chOff x="7949253" y="7049567"/>
            <a:chExt cx="216000" cy="516942"/>
          </a:xfrm>
        </p:grpSpPr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sp>
        <p:nvSpPr>
          <p:cNvPr id="177" name="직사각형 176"/>
          <p:cNvSpPr/>
          <p:nvPr/>
        </p:nvSpPr>
        <p:spPr>
          <a:xfrm>
            <a:off x="3466417" y="6904122"/>
            <a:ext cx="845179" cy="1818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78" name="직사각형 177"/>
          <p:cNvSpPr/>
          <p:nvPr/>
        </p:nvSpPr>
        <p:spPr>
          <a:xfrm>
            <a:off x="3679532" y="6614864"/>
            <a:ext cx="57099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2017.7.01</a:t>
            </a:r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2017.6.30</a:t>
            </a: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2017.6.28</a:t>
            </a:r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2017.6.25</a:t>
            </a: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2017.6.24</a:t>
            </a:r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2017.6.22</a:t>
            </a: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2017.6.20</a:t>
            </a:r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2017.6.18</a:t>
            </a: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endParaRPr kumimoji="1" lang="ko-KR" altLang="en-US" sz="700" dirty="0"/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6886903"/>
            <a:ext cx="201875" cy="201875"/>
          </a:xfrm>
          <a:prstGeom prst="rect">
            <a:avLst/>
          </a:prstGeom>
        </p:spPr>
      </p:pic>
      <p:sp>
        <p:nvSpPr>
          <p:cNvPr id="180" name="타원 179"/>
          <p:cNvSpPr>
            <a:spLocks noChangeAspect="1"/>
          </p:cNvSpPr>
          <p:nvPr/>
        </p:nvSpPr>
        <p:spPr>
          <a:xfrm>
            <a:off x="3481889" y="660997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81" name="타원 180"/>
          <p:cNvSpPr>
            <a:spLocks noChangeAspect="1"/>
          </p:cNvSpPr>
          <p:nvPr/>
        </p:nvSpPr>
        <p:spPr>
          <a:xfrm>
            <a:off x="9410166" y="660997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aphicFrame>
        <p:nvGraphicFramePr>
          <p:cNvPr id="182" name="표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33296"/>
              </p:ext>
            </p:extLst>
          </p:nvPr>
        </p:nvGraphicFramePr>
        <p:xfrm>
          <a:off x="10643226" y="906265"/>
          <a:ext cx="1628157" cy="333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89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조사자료이력조회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6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조사자료 등록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날짜별 보기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관련 데이터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TN_ATTACH_FILE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TN_SRVY_DTA_EXCEL</a:t>
                      </a: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평가여부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TN_SRVY_DTA_EXCEL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평가처리여부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+ GPS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보정처리여부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집계처리여부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모두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일 경우에만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값으로 표현함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989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파일다운로드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82" name="그룹 81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84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97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8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4236" y="906265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0" name="텍스트 상자 139"/>
          <p:cNvSpPr txBox="1"/>
          <p:nvPr/>
        </p:nvSpPr>
        <p:spPr>
          <a:xfrm>
            <a:off x="258802" y="1030922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14789"/>
            <a:ext cx="270930" cy="270930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56056"/>
            <a:ext cx="189021" cy="189021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2449839" y="1116095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376971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369471" y="1116095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306498" y="1116095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336533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6424877" y="1116095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9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0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3" name="아래쪽 화살표 설명선[D] 59"/>
          <p:cNvSpPr/>
          <p:nvPr/>
        </p:nvSpPr>
        <p:spPr>
          <a:xfrm rot="16200000">
            <a:off x="4486667" y="842651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975432" y="1528664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26" name="아래쪽 화살표 설명선[D] 62"/>
          <p:cNvSpPr/>
          <p:nvPr/>
        </p:nvSpPr>
        <p:spPr>
          <a:xfrm rot="16200000">
            <a:off x="2962977" y="842651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710974" y="1522504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28" name="타원 127"/>
          <p:cNvSpPr/>
          <p:nvPr/>
        </p:nvSpPr>
        <p:spPr>
          <a:xfrm>
            <a:off x="2532191" y="1528664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29" name="아래쪽 화살표 설명선[D] 65"/>
          <p:cNvSpPr/>
          <p:nvPr/>
        </p:nvSpPr>
        <p:spPr>
          <a:xfrm rot="16200000">
            <a:off x="1439287" y="842651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165040" y="1522504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31" name="타원 130"/>
          <p:cNvSpPr/>
          <p:nvPr/>
        </p:nvSpPr>
        <p:spPr>
          <a:xfrm>
            <a:off x="959429" y="1528664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60" name="직사각형 159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grpSp>
        <p:nvGrpSpPr>
          <p:cNvPr id="96" name="그룹 9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2" name="그림 1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포장상태 평가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44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488265"/>
            <a:ext cx="10307479" cy="6063223"/>
          </a:xfrm>
          <a:prstGeom prst="rect">
            <a:avLst/>
          </a:prstGeom>
        </p:spPr>
      </p:pic>
      <p:sp>
        <p:nvSpPr>
          <p:cNvPr id="139" name="직사각형 138"/>
          <p:cNvSpPr/>
          <p:nvPr/>
        </p:nvSpPr>
        <p:spPr>
          <a:xfrm>
            <a:off x="154236" y="899329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8" name="텍스트 상자 139"/>
          <p:cNvSpPr txBox="1"/>
          <p:nvPr/>
        </p:nvSpPr>
        <p:spPr>
          <a:xfrm>
            <a:off x="258802" y="1023986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313510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55561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모서리가 둥근 직사각형 118"/>
          <p:cNvSpPr/>
          <p:nvPr/>
        </p:nvSpPr>
        <p:spPr>
          <a:xfrm>
            <a:off x="9399490" y="841659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포장상태 평가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19723"/>
              </p:ext>
            </p:extLst>
          </p:nvPr>
        </p:nvGraphicFramePr>
        <p:xfrm>
          <a:off x="3514046" y="6718727"/>
          <a:ext cx="6819188" cy="1626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79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320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1541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2332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560708"/>
                <a:gridCol w="476603"/>
                <a:gridCol w="407587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  <a:gridCol w="407587"/>
                <a:gridCol w="44644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46442"/>
                <a:gridCol w="446441"/>
              </a:tblGrid>
              <a:tr h="26670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조사자료 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자료 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평가년도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상태평가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공간보정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Section</a:t>
                      </a: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집계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170630.xlsx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2017.7.01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170628.xlsx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2017.6.30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성공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170625.xlsx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170624.xlsx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34" name="그룹 133"/>
          <p:cNvGrpSpPr/>
          <p:nvPr/>
        </p:nvGrpSpPr>
        <p:grpSpPr>
          <a:xfrm>
            <a:off x="3880020" y="7355553"/>
            <a:ext cx="139492" cy="948972"/>
            <a:chOff x="2729947" y="7372954"/>
            <a:chExt cx="159402" cy="108441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2729947" y="7986413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2729947" y="829892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712600" y="7320152"/>
            <a:ext cx="189021" cy="990734"/>
            <a:chOff x="8724778" y="7216731"/>
            <a:chExt cx="189021" cy="990734"/>
          </a:xfrm>
        </p:grpSpPr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78" y="7216731"/>
              <a:ext cx="189021" cy="189021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78" y="7490213"/>
              <a:ext cx="189021" cy="189021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78" y="7753566"/>
              <a:ext cx="189021" cy="189021"/>
            </a:xfrm>
            <a:prstGeom prst="rect">
              <a:avLst/>
            </a:prstGeom>
          </p:spPr>
        </p:pic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78" y="8018444"/>
              <a:ext cx="189021" cy="189021"/>
            </a:xfrm>
            <a:prstGeom prst="rect">
              <a:avLst/>
            </a:prstGeom>
          </p:spPr>
        </p:pic>
      </p:grpSp>
      <p:sp>
        <p:nvSpPr>
          <p:cNvPr id="172" name="오각형[P] 187"/>
          <p:cNvSpPr/>
          <p:nvPr/>
        </p:nvSpPr>
        <p:spPr>
          <a:xfrm>
            <a:off x="3458801" y="6317729"/>
            <a:ext cx="7010410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0399977" y="6894209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75" name="직사각형 174"/>
          <p:cNvSpPr/>
          <p:nvPr/>
        </p:nvSpPr>
        <p:spPr>
          <a:xfrm>
            <a:off x="9286238" y="6406601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825" y="6433992"/>
            <a:ext cx="110262" cy="110262"/>
          </a:xfrm>
          <a:prstGeom prst="rect">
            <a:avLst/>
          </a:prstGeom>
        </p:spPr>
      </p:pic>
      <p:sp>
        <p:nvSpPr>
          <p:cNvPr id="179" name="타원 178"/>
          <p:cNvSpPr>
            <a:spLocks noChangeAspect="1"/>
          </p:cNvSpPr>
          <p:nvPr/>
        </p:nvSpPr>
        <p:spPr>
          <a:xfrm>
            <a:off x="9092791" y="846668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3870565" y="6979323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84397"/>
              </p:ext>
            </p:extLst>
          </p:nvPr>
        </p:nvGraphicFramePr>
        <p:xfrm>
          <a:off x="10619096" y="890283"/>
          <a:ext cx="1628157" cy="6170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조사자료적용 평가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조사자료 등록이 완료된 조사자료들이 포장상태 평가대상 목록으로 표출됨</a:t>
                      </a:r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평가 완료된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</a:t>
                      </a: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단계 평가 모두 완료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조사자료는 목록에서 사라짐</a:t>
                      </a:r>
                      <a:endParaRPr kumimoji="1"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복수자료를 선택하여 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 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공간 셀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GPS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값 기준으로 보정작업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-&gt; Section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집계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      (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조사자료값에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10M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셀 시종점 값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UPDATE)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 단계별 상태 정보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 결과 정보 표출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단계 평가단계 중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단계라도 실패가 존재하면 목록에 표출되며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성공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정보를 표출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73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평가가 끝나면 </a:t>
                      </a:r>
                      <a:r>
                        <a:rPr kumimoji="1" lang="en-US" altLang="ko-KR" sz="8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포장상태 예측</a:t>
                      </a:r>
                      <a:r>
                        <a:rPr kumimoji="1" lang="en-US" altLang="ko-KR" sz="8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을 할 수 있음 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88" name="그룹 8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9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9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200" name="그림 1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07853"/>
            <a:ext cx="270930" cy="270930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49120"/>
            <a:ext cx="189021" cy="189021"/>
          </a:xfrm>
          <a:prstGeom prst="rect">
            <a:avLst/>
          </a:prstGeom>
        </p:spPr>
      </p:pic>
      <p:sp>
        <p:nvSpPr>
          <p:cNvPr id="202" name="직사각형 201"/>
          <p:cNvSpPr/>
          <p:nvPr/>
        </p:nvSpPr>
        <p:spPr>
          <a:xfrm>
            <a:off x="2449839" y="1109159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3376971" y="110915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평가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4369471" y="1109159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7306498" y="1109159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5336533" y="110915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6424877" y="1109159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포장상태평가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포장상태평가</a:t>
            </a:r>
            <a:endParaRPr lang="ko-KR" altLang="en-US" sz="1000" b="1" dirty="0"/>
          </a:p>
        </p:txBody>
      </p:sp>
      <p:sp>
        <p:nvSpPr>
          <p:cNvPr id="86" name="직사각형 8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759367" y="8416591"/>
            <a:ext cx="333913" cy="142288"/>
            <a:chOff x="6648154" y="8314110"/>
            <a:chExt cx="333913" cy="142288"/>
          </a:xfrm>
        </p:grpSpPr>
        <p:sp>
          <p:nvSpPr>
            <p:cNvPr id="107" name="오각형[P] 140"/>
            <p:cNvSpPr/>
            <p:nvPr/>
          </p:nvSpPr>
          <p:spPr>
            <a:xfrm>
              <a:off x="6648154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오각형[P] 141"/>
            <p:cNvSpPr/>
            <p:nvPr/>
          </p:nvSpPr>
          <p:spPr>
            <a:xfrm>
              <a:off x="6830411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3" name="타원 112"/>
          <p:cNvSpPr>
            <a:spLocks noChangeAspect="1"/>
          </p:cNvSpPr>
          <p:nvPr/>
        </p:nvSpPr>
        <p:spPr>
          <a:xfrm>
            <a:off x="9986479" y="674443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114" name="그룹 113"/>
          <p:cNvGrpSpPr/>
          <p:nvPr/>
        </p:nvGrpSpPr>
        <p:grpSpPr>
          <a:xfrm>
            <a:off x="4032710" y="4035979"/>
            <a:ext cx="2644119" cy="1500154"/>
            <a:chOff x="4457921" y="4868845"/>
            <a:chExt cx="3021518" cy="2046172"/>
          </a:xfrm>
        </p:grpSpPr>
        <p:sp>
          <p:nvSpPr>
            <p:cNvPr id="116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진행중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(2/15</a:t>
              </a:r>
              <a:r>
                <a:rPr lang="ko-KR" altLang="en-US" sz="875" b="1" smtClean="0">
                  <a:solidFill>
                    <a:schemeClr val="tx1"/>
                  </a:solidFill>
                </a:rPr>
                <a:t>건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)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직사각형 117"/>
          <p:cNvSpPr/>
          <p:nvPr/>
        </p:nvSpPr>
        <p:spPr>
          <a:xfrm>
            <a:off x="4257630" y="4303440"/>
            <a:ext cx="1489510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포장상태 평가 진행중입니다</a:t>
            </a:r>
            <a:r>
              <a:rPr lang="en-US" altLang="ko-KR" sz="788" smtClean="0"/>
              <a:t>.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4649016" y="5328246"/>
            <a:ext cx="1311657" cy="98900"/>
            <a:chOff x="4761419" y="256854"/>
            <a:chExt cx="1498872" cy="113016"/>
          </a:xfrm>
        </p:grpSpPr>
        <p:sp>
          <p:nvSpPr>
            <p:cNvPr id="122" name="직사각형 121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67" name="십자형[C] 263"/>
          <p:cNvSpPr>
            <a:spLocks noChangeAspect="1"/>
          </p:cNvSpPr>
          <p:nvPr/>
        </p:nvSpPr>
        <p:spPr>
          <a:xfrm rot="18900000" flipH="1">
            <a:off x="6498567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3954323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331805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상태평가</a:t>
            </a:r>
            <a:endParaRPr lang="en-US" altLang="ko-KR" sz="1000" smtClean="0"/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5506971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공간보정 및 </a:t>
            </a:r>
            <a:r>
              <a:rPr lang="en-US" altLang="ko-KR" sz="1000" smtClean="0"/>
              <a:t>Section</a:t>
            </a:r>
            <a:r>
              <a:rPr lang="ko-KR" altLang="en-US" sz="1000" smtClean="0"/>
              <a:t>집계</a:t>
            </a:r>
            <a:endParaRPr lang="en-US" altLang="ko-KR" sz="1000" smtClean="0"/>
          </a:p>
        </p:txBody>
      </p:sp>
      <p:grpSp>
        <p:nvGrpSpPr>
          <p:cNvPr id="186" name="그룹 185"/>
          <p:cNvGrpSpPr/>
          <p:nvPr/>
        </p:nvGrpSpPr>
        <p:grpSpPr>
          <a:xfrm>
            <a:off x="7469860" y="4035979"/>
            <a:ext cx="2644119" cy="1500154"/>
            <a:chOff x="4457921" y="4868845"/>
            <a:chExt cx="3021518" cy="2046172"/>
          </a:xfrm>
        </p:grpSpPr>
        <p:sp>
          <p:nvSpPr>
            <p:cNvPr id="187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진행중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(2/15</a:t>
              </a:r>
              <a:r>
                <a:rPr lang="ko-KR" altLang="en-US" sz="875" b="1" smtClean="0">
                  <a:solidFill>
                    <a:schemeClr val="tx1"/>
                  </a:solidFill>
                </a:rPr>
                <a:t>건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)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직사각형 188"/>
          <p:cNvSpPr/>
          <p:nvPr/>
        </p:nvSpPr>
        <p:spPr>
          <a:xfrm>
            <a:off x="7694780" y="4303440"/>
            <a:ext cx="2076209" cy="33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포장상태 평가 진행중입니다</a:t>
            </a:r>
            <a:r>
              <a:rPr lang="en-US" altLang="ko-KR" sz="788" smtClean="0"/>
              <a:t>.</a:t>
            </a:r>
          </a:p>
          <a:p>
            <a:r>
              <a:rPr lang="ko-KR" altLang="en-US" sz="788" smtClean="0"/>
              <a:t>조사자료 건당 평가 소요시간 </a:t>
            </a:r>
            <a:r>
              <a:rPr lang="en-US" altLang="ko-KR" sz="788" smtClean="0"/>
              <a:t>: 5~6</a:t>
            </a:r>
            <a:r>
              <a:rPr lang="ko-KR" altLang="en-US" sz="788" smtClean="0"/>
              <a:t>분</a:t>
            </a:r>
            <a:r>
              <a:rPr lang="en-US" altLang="ko-KR" sz="788" smtClean="0"/>
              <a:t>/1</a:t>
            </a:r>
            <a:r>
              <a:rPr lang="ko-KR" altLang="en-US" sz="788" smtClean="0"/>
              <a:t>건</a:t>
            </a:r>
            <a:endParaRPr lang="ko-KR" altLang="en-US" sz="788" dirty="0"/>
          </a:p>
        </p:txBody>
      </p:sp>
      <p:grpSp>
        <p:nvGrpSpPr>
          <p:cNvPr id="190" name="그룹 189"/>
          <p:cNvGrpSpPr/>
          <p:nvPr/>
        </p:nvGrpSpPr>
        <p:grpSpPr>
          <a:xfrm>
            <a:off x="8086166" y="5328246"/>
            <a:ext cx="1311657" cy="98900"/>
            <a:chOff x="4761419" y="256854"/>
            <a:chExt cx="1498872" cy="113016"/>
          </a:xfrm>
        </p:grpSpPr>
        <p:sp>
          <p:nvSpPr>
            <p:cNvPr id="191" name="직사각형 190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209" name="십자형[C] 263"/>
          <p:cNvSpPr>
            <a:spLocks noChangeAspect="1"/>
          </p:cNvSpPr>
          <p:nvPr/>
        </p:nvSpPr>
        <p:spPr>
          <a:xfrm rot="18900000" flipH="1">
            <a:off x="9935717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10" name="타원 209"/>
          <p:cNvSpPr>
            <a:spLocks noChangeAspect="1"/>
          </p:cNvSpPr>
          <p:nvPr/>
        </p:nvSpPr>
        <p:spPr>
          <a:xfrm>
            <a:off x="7391473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7768955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상태평가</a:t>
            </a:r>
            <a:endParaRPr lang="en-US" altLang="ko-KR" sz="1000" smtClean="0"/>
          </a:p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성공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8944121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공간보정 및 </a:t>
            </a:r>
            <a:r>
              <a:rPr lang="en-US" altLang="ko-KR" sz="1000" smtClean="0"/>
              <a:t>Section</a:t>
            </a:r>
            <a:r>
              <a:rPr lang="ko-KR" altLang="en-US" sz="1000" smtClean="0"/>
              <a:t>집계</a:t>
            </a:r>
            <a:endParaRPr lang="en-US" altLang="ko-KR" sz="1000" smtClean="0"/>
          </a:p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실패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944376" y="4519876"/>
            <a:ext cx="325216" cy="54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3" name="그룹 212"/>
          <p:cNvGrpSpPr/>
          <p:nvPr/>
        </p:nvGrpSpPr>
        <p:grpSpPr>
          <a:xfrm>
            <a:off x="521185" y="4035979"/>
            <a:ext cx="2644119" cy="1500154"/>
            <a:chOff x="4457921" y="4868845"/>
            <a:chExt cx="3021518" cy="2046172"/>
          </a:xfrm>
        </p:grpSpPr>
        <p:sp>
          <p:nvSpPr>
            <p:cNvPr id="214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-</a:t>
              </a:r>
              <a:r>
                <a:rPr lang="ko-KR" altLang="en-US" sz="875" b="1" smtClean="0">
                  <a:solidFill>
                    <a:schemeClr val="tx1"/>
                  </a:solidFill>
                </a:rPr>
                <a:t>조사자료적용평가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215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/>
          <p:cNvSpPr/>
          <p:nvPr/>
        </p:nvSpPr>
        <p:spPr>
          <a:xfrm>
            <a:off x="521185" y="4290727"/>
            <a:ext cx="2701381" cy="941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 smtClean="0"/>
              <a:t>[</a:t>
            </a:r>
            <a:r>
              <a:rPr lang="ko-KR" altLang="en-US" sz="788" b="1" smtClean="0"/>
              <a:t>포장상태 평가 진행단계</a:t>
            </a:r>
            <a:r>
              <a:rPr lang="en-US" altLang="ko-KR" sz="788" b="1" smtClean="0"/>
              <a:t>]</a:t>
            </a:r>
          </a:p>
          <a:p>
            <a:r>
              <a:rPr lang="ko-KR" altLang="en-US" sz="788" smtClean="0"/>
              <a:t>포장상태 평가</a:t>
            </a:r>
            <a:r>
              <a:rPr lang="en-US" altLang="ko-KR" sz="788" smtClean="0"/>
              <a:t>(GPCR) -&gt; GPS </a:t>
            </a:r>
            <a:r>
              <a:rPr lang="ko-KR" altLang="en-US" sz="788" smtClean="0"/>
              <a:t>공간보정 </a:t>
            </a:r>
            <a:r>
              <a:rPr lang="en-US" altLang="ko-KR" sz="788" smtClean="0"/>
              <a:t>-&gt; Section </a:t>
            </a:r>
            <a:r>
              <a:rPr lang="ko-KR" altLang="en-US" sz="788" smtClean="0"/>
              <a:t>집계</a:t>
            </a:r>
            <a:endParaRPr lang="en-US" altLang="ko-KR" sz="788" smtClean="0"/>
          </a:p>
          <a:p>
            <a:r>
              <a:rPr lang="en-US" altLang="ko-KR" sz="788" b="1" smtClean="0"/>
              <a:t>[</a:t>
            </a:r>
            <a:r>
              <a:rPr lang="ko-KR" altLang="en-US" sz="788" b="1" smtClean="0"/>
              <a:t>평가 소요시간</a:t>
            </a:r>
            <a:r>
              <a:rPr lang="en-US" altLang="ko-KR" sz="788" b="1" smtClean="0"/>
              <a:t>]</a:t>
            </a:r>
          </a:p>
          <a:p>
            <a:r>
              <a:rPr lang="en-US" altLang="ko-KR" sz="788" smtClean="0"/>
              <a:t> </a:t>
            </a:r>
            <a:r>
              <a:rPr lang="en-US" altLang="ko-KR" sz="788"/>
              <a:t>5~6</a:t>
            </a:r>
            <a:r>
              <a:rPr lang="ko-KR" altLang="en-US" sz="788"/>
              <a:t>분</a:t>
            </a:r>
            <a:r>
              <a:rPr lang="en-US" altLang="ko-KR" sz="788"/>
              <a:t>/1</a:t>
            </a:r>
            <a:r>
              <a:rPr lang="ko-KR" altLang="en-US" sz="788" smtClean="0"/>
              <a:t>건</a:t>
            </a:r>
            <a:endParaRPr lang="en-US" altLang="ko-KR" sz="788" smtClean="0"/>
          </a:p>
          <a:p>
            <a:endParaRPr lang="en-US" altLang="ko-KR" sz="788"/>
          </a:p>
          <a:p>
            <a:r>
              <a:rPr lang="ko-KR" altLang="en-US" sz="788" smtClean="0"/>
              <a:t>총 </a:t>
            </a:r>
            <a:r>
              <a:rPr lang="en-US" altLang="ko-KR" sz="788" smtClean="0"/>
              <a:t>12</a:t>
            </a:r>
            <a:r>
              <a:rPr lang="ko-KR" altLang="en-US" sz="788" smtClean="0"/>
              <a:t>건의 평가대상을 선택하였습니다</a:t>
            </a:r>
            <a:r>
              <a:rPr lang="en-US" altLang="ko-KR" sz="788" smtClean="0"/>
              <a:t>.</a:t>
            </a:r>
          </a:p>
          <a:p>
            <a:r>
              <a:rPr lang="ko-KR" altLang="en-US" sz="788" smtClean="0"/>
              <a:t>평가를 진행하시겠습니까</a:t>
            </a:r>
            <a:r>
              <a:rPr lang="en-US" altLang="ko-KR" sz="788" smtClean="0"/>
              <a:t>?</a:t>
            </a:r>
          </a:p>
        </p:txBody>
      </p:sp>
      <p:sp>
        <p:nvSpPr>
          <p:cNvPr id="228" name="십자형[C] 263"/>
          <p:cNvSpPr>
            <a:spLocks noChangeAspect="1"/>
          </p:cNvSpPr>
          <p:nvPr/>
        </p:nvSpPr>
        <p:spPr>
          <a:xfrm rot="18900000" flipH="1">
            <a:off x="2987042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29" name="타원 228"/>
          <p:cNvSpPr>
            <a:spLocks noChangeAspect="1"/>
          </p:cNvSpPr>
          <p:nvPr/>
        </p:nvSpPr>
        <p:spPr>
          <a:xfrm>
            <a:off x="442798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232" name="오른쪽 화살표 231"/>
          <p:cNvSpPr/>
          <p:nvPr/>
        </p:nvSpPr>
        <p:spPr>
          <a:xfrm>
            <a:off x="3441750" y="4519876"/>
            <a:ext cx="325216" cy="54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모서리가 둥근 직사각형 232"/>
          <p:cNvSpPr/>
          <p:nvPr/>
        </p:nvSpPr>
        <p:spPr>
          <a:xfrm>
            <a:off x="923827" y="5268237"/>
            <a:ext cx="963929" cy="24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평가</a:t>
            </a:r>
            <a:endParaRPr lang="en-US" altLang="ko-KR" sz="1000" smtClean="0"/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2096810" y="5268237"/>
            <a:ext cx="963929" cy="24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취소</a:t>
            </a:r>
            <a:endParaRPr lang="en-US" altLang="ko-KR" sz="1000" smtClean="0"/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158095" y="6313508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237" name="직사각형 236"/>
          <p:cNvSpPr/>
          <p:nvPr/>
        </p:nvSpPr>
        <p:spPr>
          <a:xfrm>
            <a:off x="1439516" y="7278160"/>
            <a:ext cx="19301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b="1"/>
              <a:t>[</a:t>
            </a:r>
            <a:r>
              <a:rPr lang="ko-KR" altLang="en-US" sz="700" b="1"/>
              <a:t>포장상태 평가 진행단계</a:t>
            </a:r>
            <a:r>
              <a:rPr lang="en-US" altLang="ko-KR" sz="700" b="1"/>
              <a:t>]</a:t>
            </a:r>
          </a:p>
          <a:p>
            <a:r>
              <a:rPr lang="ko-KR" altLang="en-US" sz="700"/>
              <a:t>포장상태 평가</a:t>
            </a:r>
            <a:r>
              <a:rPr lang="en-US" altLang="ko-KR" sz="700"/>
              <a:t>(GPCR) -&gt; GPS </a:t>
            </a:r>
            <a:r>
              <a:rPr lang="ko-KR" altLang="en-US" sz="700"/>
              <a:t>공간보정 </a:t>
            </a:r>
            <a:r>
              <a:rPr lang="en-US" altLang="ko-KR" sz="700"/>
              <a:t>-&gt; Section </a:t>
            </a:r>
            <a:r>
              <a:rPr lang="ko-KR" altLang="en-US" sz="700" smtClean="0"/>
              <a:t>집계</a:t>
            </a:r>
            <a:endParaRPr lang="en-US" altLang="ko-KR" sz="700" smtClean="0"/>
          </a:p>
          <a:p>
            <a:endParaRPr lang="en-US" altLang="ko-KR" sz="700"/>
          </a:p>
          <a:p>
            <a:r>
              <a:rPr lang="en-US" altLang="ko-KR" sz="700" b="1"/>
              <a:t>[</a:t>
            </a:r>
            <a:r>
              <a:rPr lang="ko-KR" altLang="en-US" sz="700" b="1"/>
              <a:t>평가 소요시간</a:t>
            </a:r>
            <a:r>
              <a:rPr lang="en-US" altLang="ko-KR" sz="700" b="1"/>
              <a:t>]</a:t>
            </a:r>
          </a:p>
          <a:p>
            <a:r>
              <a:rPr lang="en-US" altLang="ko-KR" sz="700"/>
              <a:t> 5~6</a:t>
            </a:r>
            <a:r>
              <a:rPr lang="ko-KR" altLang="en-US" sz="700"/>
              <a:t>분</a:t>
            </a:r>
            <a:r>
              <a:rPr lang="en-US" altLang="ko-KR" sz="700"/>
              <a:t>/1</a:t>
            </a:r>
            <a:r>
              <a:rPr lang="ko-KR" altLang="en-US" sz="700"/>
              <a:t>건</a:t>
            </a:r>
            <a:endParaRPr lang="en-US" altLang="ko-KR" sz="700"/>
          </a:p>
          <a:p>
            <a:pPr marL="119473" indent="-119473"/>
            <a:endParaRPr lang="en-US" altLang="ko-KR" sz="700"/>
          </a:p>
          <a:p>
            <a:pPr marL="119473" indent="-119473"/>
            <a:r>
              <a:rPr lang="en-US" altLang="ko-KR" sz="700"/>
              <a:t>※ </a:t>
            </a:r>
            <a:r>
              <a:rPr lang="ko-KR" altLang="en-US" sz="700"/>
              <a:t>데이터를 분석하는데 많은 시간이 소요될 수 있습니다</a:t>
            </a:r>
            <a:r>
              <a:rPr lang="en-US" altLang="ko-KR" sz="700"/>
              <a:t>. </a:t>
            </a:r>
            <a:r>
              <a:rPr lang="ko-KR" altLang="en-US" sz="700"/>
              <a:t>분석이 완료 될때까지 기다려주세요</a:t>
            </a:r>
            <a:r>
              <a:rPr lang="en-US" altLang="ko-KR" sz="700"/>
              <a:t>.</a:t>
            </a:r>
            <a:endParaRPr lang="en-US" altLang="ko-KR" sz="700" dirty="0"/>
          </a:p>
        </p:txBody>
      </p:sp>
      <p:cxnSp>
        <p:nvCxnSpPr>
          <p:cNvPr id="238" name="직선 연결선[R] 17"/>
          <p:cNvCxnSpPr/>
          <p:nvPr/>
        </p:nvCxnSpPr>
        <p:spPr>
          <a:xfrm>
            <a:off x="3454854" y="6655360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직사각형 238"/>
          <p:cNvSpPr/>
          <p:nvPr/>
        </p:nvSpPr>
        <p:spPr>
          <a:xfrm>
            <a:off x="180370" y="63685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 평가</a:t>
            </a:r>
            <a:endParaRPr lang="ko-KR" altLang="en-US" sz="1050" b="1" dirty="0"/>
          </a:p>
        </p:txBody>
      </p:sp>
      <p:cxnSp>
        <p:nvCxnSpPr>
          <p:cNvPr id="240" name="직선 연결선[R] 25"/>
          <p:cNvCxnSpPr/>
          <p:nvPr/>
        </p:nvCxnSpPr>
        <p:spPr>
          <a:xfrm flipH="1">
            <a:off x="224066" y="66512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직사각형 240"/>
          <p:cNvSpPr/>
          <p:nvPr/>
        </p:nvSpPr>
        <p:spPr>
          <a:xfrm>
            <a:off x="171766" y="6651240"/>
            <a:ext cx="1228221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평가</a:t>
            </a:r>
            <a:endParaRPr lang="en-US" altLang="ko-KR" sz="788" b="1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포장상태현황 </a:t>
            </a:r>
            <a:r>
              <a:rPr lang="ko-KR" altLang="en-US" sz="788" dirty="0">
                <a:latin typeface="돋움" charset="-127"/>
              </a:rPr>
              <a:t>상세조회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242" name="오각형[P] 189"/>
          <p:cNvSpPr/>
          <p:nvPr/>
        </p:nvSpPr>
        <p:spPr>
          <a:xfrm>
            <a:off x="1384057" y="6317727"/>
            <a:ext cx="207474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평가방법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243" name="그림 2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029" y="6772983"/>
            <a:ext cx="157659" cy="164825"/>
          </a:xfrm>
          <a:prstGeom prst="rect">
            <a:avLst/>
          </a:prstGeom>
        </p:spPr>
      </p:pic>
      <p:sp>
        <p:nvSpPr>
          <p:cNvPr id="244" name="직사각형 243"/>
          <p:cNvSpPr/>
          <p:nvPr/>
        </p:nvSpPr>
        <p:spPr>
          <a:xfrm>
            <a:off x="1609629" y="6750847"/>
            <a:ext cx="904156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조사자료적용평가</a:t>
            </a:r>
            <a:endParaRPr lang="ko-KR" altLang="en-US" sz="875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1285" y="6762489"/>
            <a:ext cx="179158" cy="15765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2546401" y="6750847"/>
            <a:ext cx="967646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/>
              <a:t>노선별 평가</a:t>
            </a:r>
            <a:endParaRPr lang="en-US" altLang="ko-KR" sz="875"/>
          </a:p>
          <a:p>
            <a:r>
              <a:rPr lang="en-US" altLang="ko-KR" sz="875"/>
              <a:t>(</a:t>
            </a:r>
            <a:r>
              <a:rPr lang="ko-KR" altLang="en-US" sz="875"/>
              <a:t>평가 최신화</a:t>
            </a:r>
            <a:r>
              <a:rPr lang="en-US" altLang="ko-KR" sz="875"/>
              <a:t>)</a:t>
            </a:r>
            <a:endParaRPr lang="ko-KR" altLang="en-US" sz="875"/>
          </a:p>
        </p:txBody>
      </p:sp>
      <p:sp>
        <p:nvSpPr>
          <p:cNvPr id="247" name="직사각형 246"/>
          <p:cNvSpPr/>
          <p:nvPr/>
        </p:nvSpPr>
        <p:spPr>
          <a:xfrm>
            <a:off x="3470245" y="6280505"/>
            <a:ext cx="126188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평가대상 목록</a:t>
            </a:r>
            <a:endParaRPr lang="en-US" altLang="ko-KR" sz="788" b="1" dirty="0">
              <a:latin typeface="돋움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308500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5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488265"/>
            <a:ext cx="10307479" cy="6063223"/>
          </a:xfrm>
          <a:prstGeom prst="rect">
            <a:avLst/>
          </a:prstGeom>
        </p:spPr>
      </p:pic>
      <p:sp>
        <p:nvSpPr>
          <p:cNvPr id="139" name="직사각형 138"/>
          <p:cNvSpPr/>
          <p:nvPr/>
        </p:nvSpPr>
        <p:spPr>
          <a:xfrm>
            <a:off x="154236" y="899329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8" name="텍스트 상자 139"/>
          <p:cNvSpPr txBox="1"/>
          <p:nvPr/>
        </p:nvSpPr>
        <p:spPr>
          <a:xfrm>
            <a:off x="258802" y="1023986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313510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55561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모서리가 둥근 직사각형 118"/>
          <p:cNvSpPr/>
          <p:nvPr/>
        </p:nvSpPr>
        <p:spPr>
          <a:xfrm>
            <a:off x="9399490" y="841659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포장상태 평가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358965"/>
              </p:ext>
            </p:extLst>
          </p:nvPr>
        </p:nvGraphicFramePr>
        <p:xfrm>
          <a:off x="3514046" y="6718727"/>
          <a:ext cx="6756967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59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1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973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1182760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68878"/>
                <a:gridCol w="81642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87828"/>
                <a:gridCol w="560956"/>
              </a:tblGrid>
              <a:tr h="26670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평가년도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당해년도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위치보</a:t>
                      </a:r>
                      <a:r>
                        <a:rPr lang="ko-KR" altLang="en-US" sz="7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10m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smtClean="0">
                          <a:effectLst/>
                        </a:rPr>
                        <a:t>56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smtClean="0">
                          <a:effectLst/>
                        </a:rPr>
                        <a:t>2017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5271321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 smtClean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6" name="모서리가 둥근 직사각형 135"/>
          <p:cNvSpPr/>
          <p:nvPr/>
        </p:nvSpPr>
        <p:spPr>
          <a:xfrm>
            <a:off x="3971666" y="732132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0399977" y="6894209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74" name="오각형[P] 191"/>
          <p:cNvSpPr/>
          <p:nvPr/>
        </p:nvSpPr>
        <p:spPr>
          <a:xfrm>
            <a:off x="1384056" y="6317729"/>
            <a:ext cx="7694815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평가대상 목록포장상태 평가 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9" name="타원 178"/>
          <p:cNvSpPr>
            <a:spLocks noChangeAspect="1"/>
          </p:cNvSpPr>
          <p:nvPr/>
        </p:nvSpPr>
        <p:spPr>
          <a:xfrm>
            <a:off x="9092791" y="846668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3962211" y="6945087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043776"/>
              </p:ext>
            </p:extLst>
          </p:nvPr>
        </p:nvGraphicFramePr>
        <p:xfrm>
          <a:off x="10619096" y="890283"/>
          <a:ext cx="1628157" cy="7197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노선별 평가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상태평가 최신화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노선별로 포장상태 평가정보 최신화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 시점 기준으로 포장상태를 노선별로 재평가 수행</a:t>
                      </a:r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선택한 노선정보가 평가대상 목록에 표출됨</a:t>
                      </a:r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ko-KR" altLang="en-US" sz="7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평가대상</a:t>
                      </a:r>
                      <a:endParaRPr kumimoji="1" lang="en-US" altLang="ko-KR" sz="7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10m</a:t>
                      </a: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Section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  <a:endParaRPr kumimoji="1" lang="en-US" altLang="ko-KR" sz="7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ko-KR" altLang="en-US" sz="700" b="1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평가단계</a:t>
                      </a:r>
                      <a:endParaRPr kumimoji="1" lang="en-US" altLang="ko-KR" sz="700" b="1" i="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10m</a:t>
                      </a: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 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Section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  <a:endParaRPr kumimoji="1" lang="en-US" altLang="ko-KR" sz="7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/>
                        <a:t>현 포장상태 최신화</a:t>
                      </a:r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예측모델 적용</a:t>
                      </a:r>
                      <a:r>
                        <a:rPr kumimoji="1" lang="en-US" altLang="ko-KR" sz="700" smtClean="0"/>
                        <a:t>&lt;-</a:t>
                      </a:r>
                      <a:r>
                        <a:rPr kumimoji="1" lang="ko-KR" altLang="en-US" sz="700" smtClean="0"/>
                        <a:t>공사여부적용</a:t>
                      </a:r>
                      <a:r>
                        <a:rPr kumimoji="1" lang="en-US" altLang="ko-KR" sz="700" smtClean="0"/>
                        <a:t>)</a:t>
                      </a:r>
                    </a:p>
                    <a:p>
                      <a:endParaRPr kumimoji="1" lang="en-US" altLang="ko-KR" sz="700" smtClean="0"/>
                    </a:p>
                    <a:p>
                      <a:pPr marL="228600" indent="-228600">
                        <a:buAutoNum type="arabicParenR"/>
                      </a:pP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if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공사 </a:t>
                      </a: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-&gt; (yes)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공사 년도를 반영 </a:t>
                      </a: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+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결함 초기화값 </a:t>
                      </a: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+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예측모델 적용하여 산정</a:t>
                      </a:r>
                      <a:endParaRPr lang="en-US" altLang="ko-KR" sz="70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          if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공사 </a:t>
                      </a: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-&gt; (no)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예측모델 적용하여 산정</a:t>
                      </a:r>
                      <a:endParaRPr lang="en-US" altLang="ko-KR" sz="700" smtClean="0">
                        <a:solidFill>
                          <a:srgbClr val="FF0000"/>
                        </a:solidFill>
                      </a:endParaRPr>
                    </a:p>
                    <a:p>
                      <a:endParaRPr kumimoji="1" lang="en-US" altLang="ko-KR" sz="700" smtClean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 단계별 상태 정보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 결과 정보 표출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평가단계 중 실패가 존재하면 목록에 표출되며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성공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정보를 표출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73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평가가 끝나면 </a:t>
                      </a:r>
                      <a:r>
                        <a:rPr kumimoji="1" lang="en-US" altLang="ko-KR" sz="8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포장상태 예측</a:t>
                      </a:r>
                      <a:r>
                        <a:rPr kumimoji="1" lang="en-US" altLang="ko-KR" sz="8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을 할 수 있음 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88" name="그룹 8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9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9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200" name="그림 1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07853"/>
            <a:ext cx="270930" cy="270930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49120"/>
            <a:ext cx="189021" cy="189021"/>
          </a:xfrm>
          <a:prstGeom prst="rect">
            <a:avLst/>
          </a:prstGeom>
        </p:spPr>
      </p:pic>
      <p:sp>
        <p:nvSpPr>
          <p:cNvPr id="202" name="직사각형 201"/>
          <p:cNvSpPr/>
          <p:nvPr/>
        </p:nvSpPr>
        <p:spPr>
          <a:xfrm>
            <a:off x="2449839" y="1109159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3376971" y="110915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평가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4369471" y="1109159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7306498" y="1109159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5336533" y="110915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6424877" y="1109159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759367" y="8416591"/>
            <a:ext cx="333913" cy="142288"/>
            <a:chOff x="6648154" y="8314110"/>
            <a:chExt cx="333913" cy="142288"/>
          </a:xfrm>
        </p:grpSpPr>
        <p:sp>
          <p:nvSpPr>
            <p:cNvPr id="107" name="오각형[P] 140"/>
            <p:cNvSpPr/>
            <p:nvPr/>
          </p:nvSpPr>
          <p:spPr>
            <a:xfrm>
              <a:off x="6648154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오각형[P] 141"/>
            <p:cNvSpPr/>
            <p:nvPr/>
          </p:nvSpPr>
          <p:spPr>
            <a:xfrm>
              <a:off x="6830411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3" name="타원 112"/>
          <p:cNvSpPr>
            <a:spLocks noChangeAspect="1"/>
          </p:cNvSpPr>
          <p:nvPr/>
        </p:nvSpPr>
        <p:spPr>
          <a:xfrm>
            <a:off x="9986479" y="674443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114" name="그룹 113"/>
          <p:cNvGrpSpPr/>
          <p:nvPr/>
        </p:nvGrpSpPr>
        <p:grpSpPr>
          <a:xfrm>
            <a:off x="4032710" y="4035979"/>
            <a:ext cx="2644119" cy="1500154"/>
            <a:chOff x="4457921" y="4868845"/>
            <a:chExt cx="3021518" cy="2046172"/>
          </a:xfrm>
        </p:grpSpPr>
        <p:sp>
          <p:nvSpPr>
            <p:cNvPr id="116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진행중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직사각형 117"/>
          <p:cNvSpPr/>
          <p:nvPr/>
        </p:nvSpPr>
        <p:spPr>
          <a:xfrm>
            <a:off x="4257630" y="4303440"/>
            <a:ext cx="1489510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포장상태 평가 진행중입니다</a:t>
            </a:r>
            <a:r>
              <a:rPr lang="en-US" altLang="ko-KR" sz="788" smtClean="0"/>
              <a:t>.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4649016" y="5328246"/>
            <a:ext cx="1311657" cy="98900"/>
            <a:chOff x="4761419" y="256854"/>
            <a:chExt cx="1498872" cy="113016"/>
          </a:xfrm>
        </p:grpSpPr>
        <p:sp>
          <p:nvSpPr>
            <p:cNvPr id="122" name="직사각형 121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67" name="십자형[C] 263"/>
          <p:cNvSpPr>
            <a:spLocks noChangeAspect="1"/>
          </p:cNvSpPr>
          <p:nvPr/>
        </p:nvSpPr>
        <p:spPr>
          <a:xfrm rot="18900000" flipH="1">
            <a:off x="6498567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3954323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331805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10m </a:t>
            </a:r>
            <a:r>
              <a:rPr lang="ko-KR" altLang="en-US" sz="1000" smtClean="0"/>
              <a:t>셀</a:t>
            </a:r>
            <a:endParaRPr lang="en-US" altLang="ko-KR" sz="1000" smtClean="0"/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5506971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Section </a:t>
            </a:r>
            <a:r>
              <a:rPr lang="ko-KR" altLang="en-US" sz="1000" smtClean="0"/>
              <a:t>셀</a:t>
            </a:r>
            <a:endParaRPr lang="en-US" altLang="ko-KR" sz="1000" smtClean="0"/>
          </a:p>
        </p:txBody>
      </p:sp>
      <p:grpSp>
        <p:nvGrpSpPr>
          <p:cNvPr id="186" name="그룹 185"/>
          <p:cNvGrpSpPr/>
          <p:nvPr/>
        </p:nvGrpSpPr>
        <p:grpSpPr>
          <a:xfrm>
            <a:off x="7469860" y="4035979"/>
            <a:ext cx="2644119" cy="1500154"/>
            <a:chOff x="4457921" y="4868845"/>
            <a:chExt cx="3021518" cy="2046172"/>
          </a:xfrm>
        </p:grpSpPr>
        <p:sp>
          <p:nvSpPr>
            <p:cNvPr id="187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진행중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직사각형 188"/>
          <p:cNvSpPr/>
          <p:nvPr/>
        </p:nvSpPr>
        <p:spPr>
          <a:xfrm>
            <a:off x="7694780" y="4303440"/>
            <a:ext cx="2076209" cy="33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포장상태 평가 진행중입니다</a:t>
            </a:r>
            <a:r>
              <a:rPr lang="en-US" altLang="ko-KR" sz="788" smtClean="0"/>
              <a:t>.</a:t>
            </a:r>
          </a:p>
          <a:p>
            <a:r>
              <a:rPr lang="ko-KR" altLang="en-US" sz="788" smtClean="0"/>
              <a:t>조사자료 건당 평가 소요시간 </a:t>
            </a:r>
            <a:r>
              <a:rPr lang="en-US" altLang="ko-KR" sz="788" smtClean="0"/>
              <a:t>: 5~6</a:t>
            </a:r>
            <a:r>
              <a:rPr lang="ko-KR" altLang="en-US" sz="788" smtClean="0"/>
              <a:t>분</a:t>
            </a:r>
            <a:r>
              <a:rPr lang="en-US" altLang="ko-KR" sz="788" smtClean="0"/>
              <a:t>/1</a:t>
            </a:r>
            <a:r>
              <a:rPr lang="ko-KR" altLang="en-US" sz="788" smtClean="0"/>
              <a:t>건</a:t>
            </a:r>
            <a:endParaRPr lang="ko-KR" altLang="en-US" sz="788" dirty="0"/>
          </a:p>
        </p:txBody>
      </p:sp>
      <p:grpSp>
        <p:nvGrpSpPr>
          <p:cNvPr id="190" name="그룹 189"/>
          <p:cNvGrpSpPr/>
          <p:nvPr/>
        </p:nvGrpSpPr>
        <p:grpSpPr>
          <a:xfrm>
            <a:off x="8086166" y="5328246"/>
            <a:ext cx="1311657" cy="98900"/>
            <a:chOff x="4761419" y="256854"/>
            <a:chExt cx="1498872" cy="113016"/>
          </a:xfrm>
        </p:grpSpPr>
        <p:sp>
          <p:nvSpPr>
            <p:cNvPr id="191" name="직사각형 190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209" name="십자형[C] 263"/>
          <p:cNvSpPr>
            <a:spLocks noChangeAspect="1"/>
          </p:cNvSpPr>
          <p:nvPr/>
        </p:nvSpPr>
        <p:spPr>
          <a:xfrm rot="18900000" flipH="1">
            <a:off x="9935717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10" name="타원 209"/>
          <p:cNvSpPr>
            <a:spLocks noChangeAspect="1"/>
          </p:cNvSpPr>
          <p:nvPr/>
        </p:nvSpPr>
        <p:spPr>
          <a:xfrm>
            <a:off x="7391473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7768955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10m </a:t>
            </a:r>
            <a:r>
              <a:rPr lang="ko-KR" altLang="en-US" sz="1000"/>
              <a:t>셀</a:t>
            </a:r>
            <a:endParaRPr lang="en-US" altLang="ko-KR" sz="1000" smtClean="0"/>
          </a:p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성공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8944121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Section </a:t>
            </a:r>
            <a:r>
              <a:rPr lang="ko-KR" altLang="en-US" sz="1000"/>
              <a:t>셀</a:t>
            </a:r>
            <a:endParaRPr lang="en-US" altLang="ko-KR" sz="1000"/>
          </a:p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실패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944376" y="4519876"/>
            <a:ext cx="325216" cy="54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3" name="그룹 212"/>
          <p:cNvGrpSpPr/>
          <p:nvPr/>
        </p:nvGrpSpPr>
        <p:grpSpPr>
          <a:xfrm>
            <a:off x="521185" y="4035979"/>
            <a:ext cx="2644119" cy="1500154"/>
            <a:chOff x="4457921" y="4868845"/>
            <a:chExt cx="3021518" cy="2046172"/>
          </a:xfrm>
        </p:grpSpPr>
        <p:sp>
          <p:nvSpPr>
            <p:cNvPr id="214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– </a:t>
              </a:r>
              <a:r>
                <a:rPr lang="ko-KR" altLang="en-US" sz="875" b="1" smtClean="0">
                  <a:solidFill>
                    <a:schemeClr val="tx1"/>
                  </a:solidFill>
                </a:rPr>
                <a:t>노선별 평가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215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/>
          <p:cNvSpPr/>
          <p:nvPr/>
        </p:nvSpPr>
        <p:spPr>
          <a:xfrm>
            <a:off x="521185" y="4290727"/>
            <a:ext cx="1883849" cy="948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/>
              <a:t>[</a:t>
            </a:r>
            <a:r>
              <a:rPr lang="ko-KR" altLang="en-US" sz="800" b="1"/>
              <a:t>포장상태 평가 진행단계</a:t>
            </a:r>
            <a:r>
              <a:rPr lang="en-US" altLang="ko-KR" sz="800" b="1"/>
              <a:t>]</a:t>
            </a:r>
          </a:p>
          <a:p>
            <a:r>
              <a:rPr lang="en-US" altLang="ko-KR" sz="800"/>
              <a:t>10m</a:t>
            </a:r>
            <a:r>
              <a:rPr lang="ko-KR" altLang="en-US" sz="800"/>
              <a:t>셀 </a:t>
            </a:r>
            <a:r>
              <a:rPr lang="en-US" altLang="ko-KR" sz="800"/>
              <a:t>-&gt; Section</a:t>
            </a:r>
            <a:r>
              <a:rPr lang="ko-KR" altLang="en-US" sz="800" smtClean="0"/>
              <a:t>셀</a:t>
            </a:r>
            <a:endParaRPr lang="en-US" altLang="ko-KR" sz="800"/>
          </a:p>
          <a:p>
            <a:r>
              <a:rPr lang="en-US" altLang="ko-KR" sz="800" b="1"/>
              <a:t>[</a:t>
            </a:r>
            <a:r>
              <a:rPr lang="ko-KR" altLang="en-US" sz="800" b="1"/>
              <a:t>평가 소요시간</a:t>
            </a:r>
            <a:r>
              <a:rPr lang="en-US" altLang="ko-KR" sz="800" b="1"/>
              <a:t>]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1</a:t>
            </a:r>
            <a:r>
              <a:rPr lang="ko-KR" altLang="en-US" sz="800" smtClean="0"/>
              <a:t>시간</a:t>
            </a:r>
            <a:r>
              <a:rPr lang="en-US" altLang="ko-KR" sz="800" smtClean="0"/>
              <a:t>/</a:t>
            </a:r>
            <a:r>
              <a:rPr lang="ko-KR" altLang="en-US" sz="800" smtClean="0"/>
              <a:t>단계</a:t>
            </a:r>
            <a:endParaRPr lang="en-US" altLang="ko-KR" sz="800"/>
          </a:p>
          <a:p>
            <a:endParaRPr lang="en-US" altLang="ko-KR" sz="788"/>
          </a:p>
          <a:p>
            <a:r>
              <a:rPr lang="ko-KR" altLang="en-US" sz="788" smtClean="0"/>
              <a:t>총 </a:t>
            </a:r>
            <a:r>
              <a:rPr lang="en-US" altLang="ko-KR" sz="788" smtClean="0"/>
              <a:t>1</a:t>
            </a:r>
            <a:r>
              <a:rPr lang="ko-KR" altLang="en-US" sz="788" smtClean="0"/>
              <a:t>건의 평가대상을 선택하였습니다</a:t>
            </a:r>
            <a:r>
              <a:rPr lang="en-US" altLang="ko-KR" sz="788" smtClean="0"/>
              <a:t>.</a:t>
            </a:r>
          </a:p>
          <a:p>
            <a:r>
              <a:rPr lang="ko-KR" altLang="en-US" sz="788" smtClean="0"/>
              <a:t>평가를 진행하시겠습니까</a:t>
            </a:r>
            <a:r>
              <a:rPr lang="en-US" altLang="ko-KR" sz="788" smtClean="0"/>
              <a:t>?</a:t>
            </a:r>
          </a:p>
        </p:txBody>
      </p:sp>
      <p:sp>
        <p:nvSpPr>
          <p:cNvPr id="228" name="십자형[C] 263"/>
          <p:cNvSpPr>
            <a:spLocks noChangeAspect="1"/>
          </p:cNvSpPr>
          <p:nvPr/>
        </p:nvSpPr>
        <p:spPr>
          <a:xfrm rot="18900000" flipH="1">
            <a:off x="2987042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29" name="타원 228"/>
          <p:cNvSpPr>
            <a:spLocks noChangeAspect="1"/>
          </p:cNvSpPr>
          <p:nvPr/>
        </p:nvSpPr>
        <p:spPr>
          <a:xfrm>
            <a:off x="442798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232" name="오른쪽 화살표 231"/>
          <p:cNvSpPr/>
          <p:nvPr/>
        </p:nvSpPr>
        <p:spPr>
          <a:xfrm>
            <a:off x="3441750" y="4519876"/>
            <a:ext cx="325216" cy="54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모서리가 둥근 직사각형 232"/>
          <p:cNvSpPr/>
          <p:nvPr/>
        </p:nvSpPr>
        <p:spPr>
          <a:xfrm>
            <a:off x="923827" y="5268237"/>
            <a:ext cx="963929" cy="24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평가</a:t>
            </a:r>
            <a:endParaRPr lang="en-US" altLang="ko-KR" sz="1000" smtClean="0"/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2096810" y="5268237"/>
            <a:ext cx="963929" cy="24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취소</a:t>
            </a:r>
            <a:endParaRPr lang="en-US" altLang="ko-KR" sz="1000" smtClean="0"/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158095" y="6313508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237" name="직사각형 236"/>
          <p:cNvSpPr/>
          <p:nvPr/>
        </p:nvSpPr>
        <p:spPr>
          <a:xfrm>
            <a:off x="1439516" y="7605215"/>
            <a:ext cx="203072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b="1"/>
              <a:t>[</a:t>
            </a:r>
            <a:r>
              <a:rPr lang="ko-KR" altLang="en-US" sz="700" b="1"/>
              <a:t>포장상태 평가 진행단계</a:t>
            </a:r>
            <a:r>
              <a:rPr lang="en-US" altLang="ko-KR" sz="700" b="1"/>
              <a:t>]</a:t>
            </a:r>
          </a:p>
          <a:p>
            <a:r>
              <a:rPr lang="en-US" altLang="ko-KR" sz="700" smtClean="0"/>
              <a:t>10m</a:t>
            </a:r>
            <a:r>
              <a:rPr lang="ko-KR" altLang="en-US" sz="700" smtClean="0"/>
              <a:t>셀 </a:t>
            </a:r>
            <a:r>
              <a:rPr lang="en-US" altLang="ko-KR" sz="700" smtClean="0"/>
              <a:t>-&gt; Section</a:t>
            </a:r>
            <a:r>
              <a:rPr lang="ko-KR" altLang="en-US" sz="700" smtClean="0"/>
              <a:t>셀</a:t>
            </a:r>
            <a:endParaRPr lang="en-US" altLang="ko-KR" sz="700" smtClean="0"/>
          </a:p>
          <a:p>
            <a:endParaRPr lang="en-US" altLang="ko-KR" sz="700"/>
          </a:p>
          <a:p>
            <a:r>
              <a:rPr lang="en-US" altLang="ko-KR" sz="700" b="1"/>
              <a:t>[</a:t>
            </a:r>
            <a:r>
              <a:rPr lang="ko-KR" altLang="en-US" sz="700" b="1"/>
              <a:t>평가 소요시간</a:t>
            </a:r>
            <a:r>
              <a:rPr lang="en-US" altLang="ko-KR" sz="700" b="1"/>
              <a:t>]</a:t>
            </a:r>
          </a:p>
          <a:p>
            <a:r>
              <a:rPr lang="en-US" altLang="ko-KR" sz="700"/>
              <a:t>1</a:t>
            </a:r>
            <a:r>
              <a:rPr lang="ko-KR" altLang="en-US" sz="700"/>
              <a:t>시간</a:t>
            </a:r>
            <a:r>
              <a:rPr lang="en-US" altLang="ko-KR" sz="700"/>
              <a:t>/</a:t>
            </a:r>
            <a:r>
              <a:rPr lang="ko-KR" altLang="en-US" sz="700" smtClean="0"/>
              <a:t>단계</a:t>
            </a:r>
            <a:endParaRPr lang="en-US" altLang="ko-KR" sz="700" smtClean="0"/>
          </a:p>
          <a:p>
            <a:endParaRPr lang="en-US" altLang="ko-KR" sz="700"/>
          </a:p>
          <a:p>
            <a:pPr marL="119473" indent="-119473"/>
            <a:r>
              <a:rPr lang="en-US" altLang="ko-KR" sz="700"/>
              <a:t>※ </a:t>
            </a:r>
            <a:r>
              <a:rPr lang="ko-KR" altLang="en-US" sz="700" smtClean="0"/>
              <a:t>현 시점의 포장상태를 평가하게 됩니다</a:t>
            </a:r>
            <a:r>
              <a:rPr lang="en-US" altLang="ko-KR" sz="700" smtClean="0"/>
              <a:t>.(</a:t>
            </a:r>
            <a:r>
              <a:rPr lang="ko-KR" altLang="en-US" sz="700" smtClean="0"/>
              <a:t>포장상태 평가정보 최신화</a:t>
            </a:r>
            <a:r>
              <a:rPr lang="en-US" altLang="ko-KR" sz="700" smtClean="0"/>
              <a:t>) </a:t>
            </a:r>
          </a:p>
          <a:p>
            <a:pPr marL="119473" indent="-119473"/>
            <a:r>
              <a:rPr lang="en-US" altLang="ko-KR" sz="700" smtClean="0"/>
              <a:t>※ </a:t>
            </a:r>
            <a:r>
              <a:rPr lang="ko-KR" altLang="en-US" sz="700" smtClean="0"/>
              <a:t>데이터를 분석하는데 많은 시간이 소요될 수 있습니다</a:t>
            </a:r>
            <a:r>
              <a:rPr lang="en-US" altLang="ko-KR" sz="700" smtClean="0"/>
              <a:t>. </a:t>
            </a:r>
            <a:r>
              <a:rPr lang="ko-KR" altLang="en-US" sz="700" smtClean="0"/>
              <a:t>분석이 완료 될때까지 기다려주세요</a:t>
            </a:r>
            <a:r>
              <a:rPr lang="en-US" altLang="ko-KR" sz="700" smtClean="0"/>
              <a:t>.</a:t>
            </a:r>
            <a:endParaRPr lang="en-US" altLang="ko-KR" sz="700" dirty="0"/>
          </a:p>
        </p:txBody>
      </p:sp>
      <p:cxnSp>
        <p:nvCxnSpPr>
          <p:cNvPr id="238" name="직선 연결선[R] 17"/>
          <p:cNvCxnSpPr/>
          <p:nvPr/>
        </p:nvCxnSpPr>
        <p:spPr>
          <a:xfrm>
            <a:off x="3454854" y="6655360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직사각형 238"/>
          <p:cNvSpPr/>
          <p:nvPr/>
        </p:nvSpPr>
        <p:spPr>
          <a:xfrm>
            <a:off x="180370" y="63685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 평가</a:t>
            </a:r>
            <a:endParaRPr lang="ko-KR" altLang="en-US" sz="1050" b="1" dirty="0"/>
          </a:p>
        </p:txBody>
      </p:sp>
      <p:cxnSp>
        <p:nvCxnSpPr>
          <p:cNvPr id="240" name="직선 연결선[R] 25"/>
          <p:cNvCxnSpPr/>
          <p:nvPr/>
        </p:nvCxnSpPr>
        <p:spPr>
          <a:xfrm flipH="1">
            <a:off x="224066" y="66512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직사각형 240"/>
          <p:cNvSpPr/>
          <p:nvPr/>
        </p:nvSpPr>
        <p:spPr>
          <a:xfrm>
            <a:off x="171766" y="6651240"/>
            <a:ext cx="1228221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평가</a:t>
            </a:r>
            <a:endParaRPr lang="en-US" altLang="ko-KR" sz="788" b="1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포장상태현황 </a:t>
            </a:r>
            <a:r>
              <a:rPr lang="ko-KR" altLang="en-US" sz="788" dirty="0">
                <a:latin typeface="돋움" charset="-127"/>
              </a:rPr>
              <a:t>상세조회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242" name="오각형[P] 189"/>
          <p:cNvSpPr/>
          <p:nvPr/>
        </p:nvSpPr>
        <p:spPr>
          <a:xfrm>
            <a:off x="1384057" y="6317727"/>
            <a:ext cx="207474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평가방법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1609629" y="6750847"/>
            <a:ext cx="904156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조사자료적용평가</a:t>
            </a:r>
            <a:endParaRPr lang="ko-KR" altLang="en-US" sz="875"/>
          </a:p>
        </p:txBody>
      </p:sp>
      <p:sp>
        <p:nvSpPr>
          <p:cNvPr id="246" name="직사각형 245"/>
          <p:cNvSpPr/>
          <p:nvPr/>
        </p:nvSpPr>
        <p:spPr>
          <a:xfrm>
            <a:off x="2546400" y="6750847"/>
            <a:ext cx="1143807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노선별 평가</a:t>
            </a:r>
            <a:endParaRPr lang="en-US" altLang="ko-KR" sz="875" smtClean="0"/>
          </a:p>
          <a:p>
            <a:r>
              <a:rPr lang="en-US" altLang="ko-KR" sz="875" smtClean="0"/>
              <a:t>(</a:t>
            </a:r>
            <a:r>
              <a:rPr lang="ko-KR" altLang="en-US" sz="875" smtClean="0"/>
              <a:t>평가 최신화</a:t>
            </a:r>
            <a:r>
              <a:rPr lang="en-US" altLang="ko-KR" sz="875" smtClean="0"/>
              <a:t>)</a:t>
            </a:r>
            <a:endParaRPr lang="ko-KR" altLang="en-US" sz="875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846" y="6796441"/>
            <a:ext cx="157659" cy="16482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516" y="6796206"/>
            <a:ext cx="179158" cy="157659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1414158" y="7048650"/>
            <a:ext cx="1506027" cy="223621"/>
            <a:chOff x="8458440" y="6842287"/>
            <a:chExt cx="1720984" cy="255539"/>
          </a:xfrm>
        </p:grpSpPr>
        <p:sp>
          <p:nvSpPr>
            <p:cNvPr id="150" name="직사각형 149"/>
            <p:cNvSpPr/>
            <p:nvPr/>
          </p:nvSpPr>
          <p:spPr>
            <a:xfrm>
              <a:off x="84584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9091496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10026864" y="6923594"/>
              <a:ext cx="66301" cy="105723"/>
              <a:chOff x="7443021" y="2260253"/>
              <a:chExt cx="595461" cy="949514"/>
            </a:xfrm>
          </p:grpSpPr>
          <p:sp>
            <p:nvSpPr>
              <p:cNvPr id="154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55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158" name="타원 157"/>
          <p:cNvSpPr>
            <a:spLocks noChangeAspect="1"/>
          </p:cNvSpPr>
          <p:nvPr/>
        </p:nvSpPr>
        <p:spPr>
          <a:xfrm>
            <a:off x="3025910" y="70548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59" name="그룹 158"/>
          <p:cNvGrpSpPr/>
          <p:nvPr/>
        </p:nvGrpSpPr>
        <p:grpSpPr>
          <a:xfrm>
            <a:off x="1414158" y="7320241"/>
            <a:ext cx="1506027" cy="223621"/>
            <a:chOff x="8458440" y="6842287"/>
            <a:chExt cx="1720984" cy="255539"/>
          </a:xfrm>
        </p:grpSpPr>
        <p:sp>
          <p:nvSpPr>
            <p:cNvPr id="160" name="직사각형 159"/>
            <p:cNvSpPr/>
            <p:nvPr/>
          </p:nvSpPr>
          <p:spPr>
            <a:xfrm>
              <a:off x="84584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노선명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61" name="모서리가 둥근 직사각형 160"/>
            <p:cNvSpPr/>
            <p:nvPr/>
          </p:nvSpPr>
          <p:spPr>
            <a:xfrm>
              <a:off x="9091496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885" y="7295750"/>
            <a:ext cx="179570" cy="179570"/>
          </a:xfrm>
          <a:prstGeom prst="rect">
            <a:avLst/>
          </a:prstGeom>
        </p:spPr>
      </p:pic>
      <p:sp>
        <p:nvSpPr>
          <p:cNvPr id="131" name="오각형[P] 187"/>
          <p:cNvSpPr/>
          <p:nvPr/>
        </p:nvSpPr>
        <p:spPr>
          <a:xfrm>
            <a:off x="3458801" y="6317729"/>
            <a:ext cx="7010410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9286238" y="6406601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825" y="6433992"/>
            <a:ext cx="110262" cy="110262"/>
          </a:xfrm>
          <a:prstGeom prst="rect">
            <a:avLst/>
          </a:prstGeom>
        </p:spPr>
      </p:pic>
      <p:sp>
        <p:nvSpPr>
          <p:cNvPr id="137" name="직사각형 136"/>
          <p:cNvSpPr/>
          <p:nvPr/>
        </p:nvSpPr>
        <p:spPr>
          <a:xfrm>
            <a:off x="3470245" y="6280505"/>
            <a:ext cx="126188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평가대상 목록</a:t>
            </a:r>
            <a:endParaRPr lang="en-US" altLang="ko-KR" sz="788" b="1" dirty="0">
              <a:latin typeface="돋움" charset="-127"/>
            </a:endParaRP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308500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포장상태평가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3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포장상태평가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179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6" y="1465014"/>
            <a:ext cx="10307479" cy="6063223"/>
          </a:xfrm>
          <a:prstGeom prst="rect">
            <a:avLst/>
          </a:prstGeom>
        </p:spPr>
      </p:pic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52314"/>
              </p:ext>
            </p:extLst>
          </p:nvPr>
        </p:nvGraphicFramePr>
        <p:xfrm>
          <a:off x="10640498" y="888443"/>
          <a:ext cx="1628157" cy="218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포장상태현황 상세조회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(10m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포장상태 검색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선택시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노선명 자동 설정됨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상세조회 검색 </a:t>
                      </a:r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리스트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위치 클릭시 지점 지도에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표시  및 위치이동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9" name="타원 178"/>
          <p:cNvSpPr>
            <a:spLocks noChangeAspect="1"/>
          </p:cNvSpPr>
          <p:nvPr/>
        </p:nvSpPr>
        <p:spPr>
          <a:xfrm>
            <a:off x="4955031" y="335385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0" y="3300104"/>
            <a:ext cx="179570" cy="179570"/>
          </a:xfrm>
          <a:prstGeom prst="rect">
            <a:avLst/>
          </a:prstGeom>
        </p:spPr>
      </p:pic>
      <p:cxnSp>
        <p:nvCxnSpPr>
          <p:cNvPr id="19" name="직선 연결선[R] 18"/>
          <p:cNvCxnSpPr/>
          <p:nvPr/>
        </p:nvCxnSpPr>
        <p:spPr>
          <a:xfrm>
            <a:off x="5201290" y="3496882"/>
            <a:ext cx="1795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158095" y="6012111"/>
            <a:ext cx="1234566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384056" y="6012111"/>
            <a:ext cx="9084537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04" name="직선 연결선[R] 14"/>
          <p:cNvCxnSpPr/>
          <p:nvPr/>
        </p:nvCxnSpPr>
        <p:spPr>
          <a:xfrm>
            <a:off x="1489643" y="636105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오각형[P] 187"/>
          <p:cNvSpPr/>
          <p:nvPr/>
        </p:nvSpPr>
        <p:spPr>
          <a:xfrm>
            <a:off x="3460991" y="6023227"/>
            <a:ext cx="7008220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0399977" y="670750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07" name="직사각형 106"/>
          <p:cNvSpPr/>
          <p:nvPr/>
        </p:nvSpPr>
        <p:spPr>
          <a:xfrm>
            <a:off x="180370" y="60740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평가</a:t>
            </a:r>
            <a:endParaRPr lang="ko-KR" altLang="en-US" sz="1050" b="1" dirty="0"/>
          </a:p>
        </p:txBody>
      </p:sp>
      <p:cxnSp>
        <p:nvCxnSpPr>
          <p:cNvPr id="108" name="직선 연결선[R] 25"/>
          <p:cNvCxnSpPr/>
          <p:nvPr/>
        </p:nvCxnSpPr>
        <p:spPr>
          <a:xfrm flipH="1">
            <a:off x="224066" y="63567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180370" y="6370844"/>
            <a:ext cx="1228221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포장상태 평가</a:t>
            </a:r>
            <a:endParaRPr lang="en-US" altLang="ko-KR" sz="788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포장상태현황 상세조회</a:t>
            </a:r>
            <a:endParaRPr lang="en-US" altLang="ko-KR" sz="788" b="1" dirty="0">
              <a:latin typeface="돋움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59034"/>
              </p:ext>
            </p:extLst>
          </p:nvPr>
        </p:nvGraphicFramePr>
        <p:xfrm>
          <a:off x="3461608" y="6467231"/>
          <a:ext cx="6800379" cy="1675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92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4543"/>
                <a:gridCol w="4354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4834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8126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평가년도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관리기관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산정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주 파손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북부도로과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12" name="직선 연결선[R] 61"/>
          <p:cNvCxnSpPr/>
          <p:nvPr/>
        </p:nvCxnSpPr>
        <p:spPr>
          <a:xfrm>
            <a:off x="2523113" y="6361059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384056" y="6302624"/>
            <a:ext cx="2076934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4" name="오각형[P] 189"/>
          <p:cNvSpPr/>
          <p:nvPr/>
        </p:nvSpPr>
        <p:spPr>
          <a:xfrm>
            <a:off x="1384057" y="6023227"/>
            <a:ext cx="207693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15" name="그룹 114"/>
          <p:cNvGrpSpPr/>
          <p:nvPr/>
        </p:nvGrpSpPr>
        <p:grpSpPr>
          <a:xfrm>
            <a:off x="1399714" y="6488609"/>
            <a:ext cx="1002619" cy="223621"/>
            <a:chOff x="8741540" y="6842287"/>
            <a:chExt cx="1145724" cy="255539"/>
          </a:xfrm>
        </p:grpSpPr>
        <p:sp>
          <p:nvSpPr>
            <p:cNvPr id="116" name="직사각형 115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관리기관</a:t>
              </a: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934362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18" name="오각형[P] 133"/>
          <p:cNvSpPr/>
          <p:nvPr/>
        </p:nvSpPr>
        <p:spPr>
          <a:xfrm>
            <a:off x="2237383" y="6523264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19" name="그룹 118"/>
          <p:cNvGrpSpPr/>
          <p:nvPr/>
        </p:nvGrpSpPr>
        <p:grpSpPr>
          <a:xfrm>
            <a:off x="2398768" y="6488609"/>
            <a:ext cx="994015" cy="223621"/>
            <a:chOff x="8702212" y="6842287"/>
            <a:chExt cx="1135892" cy="255539"/>
          </a:xfrm>
        </p:grpSpPr>
        <p:sp>
          <p:nvSpPr>
            <p:cNvPr id="120" name="직사각형 119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도로등급</a:t>
              </a: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22" name="오각형[P] 133"/>
          <p:cNvSpPr/>
          <p:nvPr/>
        </p:nvSpPr>
        <p:spPr>
          <a:xfrm>
            <a:off x="3218259" y="6523264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1399714" y="6952367"/>
            <a:ext cx="2002037" cy="223621"/>
            <a:chOff x="8741540" y="6842287"/>
            <a:chExt cx="2287790" cy="255539"/>
          </a:xfrm>
        </p:grpSpPr>
        <p:sp>
          <p:nvSpPr>
            <p:cNvPr id="124" name="직사각형 123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1399412" y="7192400"/>
            <a:ext cx="994015" cy="223621"/>
            <a:chOff x="8702212" y="6842287"/>
            <a:chExt cx="1135892" cy="255539"/>
          </a:xfrm>
        </p:grpSpPr>
        <p:sp>
          <p:nvSpPr>
            <p:cNvPr id="127" name="직사각형 126"/>
            <p:cNvSpPr/>
            <p:nvPr/>
          </p:nvSpPr>
          <p:spPr>
            <a:xfrm>
              <a:off x="8702212" y="6853755"/>
              <a:ext cx="4418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방향</a:t>
              </a: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31" name="오각형[P] 133"/>
          <p:cNvSpPr/>
          <p:nvPr/>
        </p:nvSpPr>
        <p:spPr>
          <a:xfrm>
            <a:off x="2237383" y="7229635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2440517" y="7192400"/>
            <a:ext cx="950995" cy="223621"/>
            <a:chOff x="8702212" y="6842287"/>
            <a:chExt cx="1086732" cy="255539"/>
          </a:xfrm>
        </p:grpSpPr>
        <p:sp>
          <p:nvSpPr>
            <p:cNvPr id="136" name="직사각형 135"/>
            <p:cNvSpPr/>
            <p:nvPr/>
          </p:nvSpPr>
          <p:spPr>
            <a:xfrm>
              <a:off x="8702212" y="6853755"/>
              <a:ext cx="4418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차로</a:t>
              </a: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924530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38" name="오각형[P] 133"/>
          <p:cNvSpPr/>
          <p:nvPr/>
        </p:nvSpPr>
        <p:spPr>
          <a:xfrm>
            <a:off x="3218259" y="7229635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40" name="그룹 139"/>
          <p:cNvGrpSpPr/>
          <p:nvPr/>
        </p:nvGrpSpPr>
        <p:grpSpPr>
          <a:xfrm>
            <a:off x="1399412" y="7433317"/>
            <a:ext cx="994015" cy="223621"/>
            <a:chOff x="8702212" y="6842287"/>
            <a:chExt cx="1135892" cy="255539"/>
          </a:xfrm>
        </p:grpSpPr>
        <p:sp>
          <p:nvSpPr>
            <p:cNvPr id="183" name="직사각형 182"/>
            <p:cNvSpPr/>
            <p:nvPr/>
          </p:nvSpPr>
          <p:spPr>
            <a:xfrm>
              <a:off x="8702212" y="6853755"/>
              <a:ext cx="696451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시점</a:t>
              </a:r>
              <a:r>
                <a:rPr lang="en-US" altLang="ko-KR" sz="788" b="1">
                  <a:latin typeface="맑은 고딕" pitchFamily="50" charset="-127"/>
                </a:rPr>
                <a:t>(km)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2440517" y="7433317"/>
            <a:ext cx="950995" cy="223621"/>
            <a:chOff x="8702212" y="6842287"/>
            <a:chExt cx="1086732" cy="255539"/>
          </a:xfrm>
        </p:grpSpPr>
        <p:sp>
          <p:nvSpPr>
            <p:cNvPr id="186" name="직사각형 185"/>
            <p:cNvSpPr/>
            <p:nvPr/>
          </p:nvSpPr>
          <p:spPr>
            <a:xfrm>
              <a:off x="8702212" y="6853755"/>
              <a:ext cx="696451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종점</a:t>
              </a:r>
              <a:r>
                <a:rPr lang="en-US" altLang="ko-KR" sz="788" b="1">
                  <a:latin typeface="맑은 고딕" pitchFamily="50" charset="-127"/>
                </a:rPr>
                <a:t>(km)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924530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1399714" y="7675119"/>
            <a:ext cx="2002037" cy="223621"/>
            <a:chOff x="8741540" y="6842287"/>
            <a:chExt cx="2287790" cy="255539"/>
          </a:xfrm>
        </p:grpSpPr>
        <p:sp>
          <p:nvSpPr>
            <p:cNvPr id="193" name="직사각형 192"/>
            <p:cNvSpPr/>
            <p:nvPr/>
          </p:nvSpPr>
          <p:spPr>
            <a:xfrm>
              <a:off x="8741540" y="6853755"/>
              <a:ext cx="597534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주 파손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95" name="오각형[P] 133"/>
          <p:cNvSpPr/>
          <p:nvPr/>
        </p:nvSpPr>
        <p:spPr>
          <a:xfrm>
            <a:off x="3218258" y="7692567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96" name="오각형[P] 101"/>
          <p:cNvSpPr/>
          <p:nvPr/>
        </p:nvSpPr>
        <p:spPr>
          <a:xfrm>
            <a:off x="1384057" y="6023227"/>
            <a:ext cx="214440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2164464" y="8020732"/>
            <a:ext cx="665567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 dirty="0">
                <a:latin typeface="맑은 고딕" pitchFamily="50" charset="-127"/>
              </a:rPr>
              <a:t>&lt;</a:t>
            </a:r>
            <a:r>
              <a:rPr lang="ko-KR" altLang="en-US" sz="788" b="1" dirty="0">
                <a:latin typeface="맑은 고딕" pitchFamily="50" charset="-127"/>
              </a:rPr>
              <a:t> </a:t>
            </a:r>
            <a:r>
              <a:rPr lang="en-US" altLang="ko-KR" sz="788" b="1" dirty="0">
                <a:latin typeface="맑은 고딕" pitchFamily="50" charset="-127"/>
              </a:rPr>
              <a:t>GPCR</a:t>
            </a:r>
            <a:r>
              <a:rPr lang="ko-KR" altLang="en-US" sz="788" b="1" dirty="0">
                <a:latin typeface="맑은 고딕" pitchFamily="50" charset="-127"/>
              </a:rPr>
              <a:t> </a:t>
            </a:r>
            <a:r>
              <a:rPr lang="en-US" altLang="ko-KR" sz="788" b="1" dirty="0">
                <a:latin typeface="맑은 고딕" pitchFamily="50" charset="-127"/>
              </a:rPr>
              <a:t>&lt;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2000000" y="8030270"/>
            <a:ext cx="224074" cy="164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2731356" y="8030270"/>
            <a:ext cx="224074" cy="164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9" name="모서리가 둥근 직사각형 208"/>
          <p:cNvSpPr/>
          <p:nvPr/>
        </p:nvSpPr>
        <p:spPr>
          <a:xfrm>
            <a:off x="2080215" y="8396907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>
            <a:grpSpLocks noChangeAspect="1"/>
          </p:cNvGrpSpPr>
          <p:nvPr/>
        </p:nvGrpSpPr>
        <p:grpSpPr>
          <a:xfrm>
            <a:off x="9916995" y="6845635"/>
            <a:ext cx="179570" cy="1243844"/>
            <a:chOff x="7676990" y="5001271"/>
            <a:chExt cx="216000" cy="1496188"/>
          </a:xfrm>
        </p:grpSpPr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001271"/>
              <a:ext cx="216000" cy="216000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336523"/>
              <a:ext cx="216000" cy="216000"/>
            </a:xfrm>
            <a:prstGeom prst="rect">
              <a:avLst/>
            </a:prstGeom>
          </p:spPr>
        </p:pic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641379"/>
              <a:ext cx="216000" cy="216000"/>
            </a:xfrm>
            <a:prstGeom prst="rect">
              <a:avLst/>
            </a:prstGeom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966499"/>
              <a:ext cx="216000" cy="216000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6281459"/>
              <a:ext cx="216000" cy="216000"/>
            </a:xfrm>
            <a:prstGeom prst="rect">
              <a:avLst/>
            </a:prstGeom>
          </p:spPr>
        </p:pic>
      </p:grpSp>
      <p:sp>
        <p:nvSpPr>
          <p:cNvPr id="216" name="타원 215"/>
          <p:cNvSpPr>
            <a:spLocks noChangeAspect="1"/>
          </p:cNvSpPr>
          <p:nvPr/>
        </p:nvSpPr>
        <p:spPr>
          <a:xfrm>
            <a:off x="2733133" y="605452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17" name="타원 216"/>
          <p:cNvSpPr>
            <a:spLocks noChangeAspect="1"/>
          </p:cNvSpPr>
          <p:nvPr/>
        </p:nvSpPr>
        <p:spPr>
          <a:xfrm>
            <a:off x="5050022" y="605452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218" name="타원 217"/>
          <p:cNvSpPr>
            <a:spLocks noChangeAspect="1"/>
          </p:cNvSpPr>
          <p:nvPr/>
        </p:nvSpPr>
        <p:spPr>
          <a:xfrm>
            <a:off x="10097151" y="658493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grpSp>
        <p:nvGrpSpPr>
          <p:cNvPr id="219" name="그룹 218"/>
          <p:cNvGrpSpPr/>
          <p:nvPr/>
        </p:nvGrpSpPr>
        <p:grpSpPr>
          <a:xfrm>
            <a:off x="1399714" y="6730217"/>
            <a:ext cx="2002037" cy="223621"/>
            <a:chOff x="8741540" y="6842287"/>
            <a:chExt cx="2287790" cy="255539"/>
          </a:xfrm>
        </p:grpSpPr>
        <p:sp>
          <p:nvSpPr>
            <p:cNvPr id="220" name="직사각형 219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21" name="모서리가 둥근 직사각형 220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222" name="오각형[P] 133"/>
          <p:cNvSpPr/>
          <p:nvPr/>
        </p:nvSpPr>
        <p:spPr>
          <a:xfrm>
            <a:off x="3218258" y="6793947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60" name="그룹 159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61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6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6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54236" y="88844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7" name="텍스트 상자 139"/>
          <p:cNvSpPr txBox="1"/>
          <p:nvPr/>
        </p:nvSpPr>
        <p:spPr>
          <a:xfrm>
            <a:off x="258802" y="101310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096967"/>
            <a:ext cx="270930" cy="270930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38234"/>
            <a:ext cx="189021" cy="189021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2449839" y="109827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376971" y="109827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평가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4369471" y="109827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7306498" y="109827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5336533" y="109827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6424877" y="109827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포장상태평가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포장상태평가</a:t>
            </a:r>
            <a:endParaRPr lang="ko-KR" altLang="en-US" sz="1000" b="1" dirty="0"/>
          </a:p>
        </p:txBody>
      </p:sp>
      <p:sp>
        <p:nvSpPr>
          <p:cNvPr id="141" name="직사각형 140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023227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88488" y="6082839"/>
            <a:ext cx="15318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1677"/>
            <a:r>
              <a:rPr kumimoji="1" lang="ko-KR" altLang="en-US" sz="800" b="1" smtClean="0"/>
              <a:t>포장상태현황 </a:t>
            </a:r>
            <a:r>
              <a:rPr kumimoji="1" lang="ko-KR" altLang="en-US" sz="800" b="1"/>
              <a:t>상세조회 </a:t>
            </a:r>
            <a:r>
              <a:rPr kumimoji="1" lang="ko-KR" altLang="en-US" sz="800" b="1" smtClean="0"/>
              <a:t>목록</a:t>
            </a:r>
            <a:endParaRPr kumimoji="1"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0264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6" y="1465014"/>
            <a:ext cx="10307479" cy="6063223"/>
          </a:xfrm>
          <a:prstGeom prst="rect">
            <a:avLst/>
          </a:prstGeom>
        </p:spPr>
      </p:pic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38603"/>
              </p:ext>
            </p:extLst>
          </p:nvPr>
        </p:nvGraphicFramePr>
        <p:xfrm>
          <a:off x="10640498" y="888443"/>
          <a:ext cx="1628157" cy="360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0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포장상태현황 </a:t>
                      </a:r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6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현황 상세조회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676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포장상태현황 상세조회 목록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목록으로 돌아가기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676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이력목록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스크롤 처리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6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조회하고있는 위치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selection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9" name="모서리가 둥근 직사각형 98"/>
          <p:cNvSpPr/>
          <p:nvPr/>
        </p:nvSpPr>
        <p:spPr>
          <a:xfrm>
            <a:off x="158095" y="6012111"/>
            <a:ext cx="1234566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384056" y="6012111"/>
            <a:ext cx="9084537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04" name="직선 연결선[R] 14"/>
          <p:cNvCxnSpPr/>
          <p:nvPr/>
        </p:nvCxnSpPr>
        <p:spPr>
          <a:xfrm>
            <a:off x="1489643" y="636105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180370" y="60740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평가</a:t>
            </a:r>
            <a:endParaRPr lang="ko-KR" altLang="en-US" sz="1050" b="1" dirty="0"/>
          </a:p>
        </p:txBody>
      </p:sp>
      <p:cxnSp>
        <p:nvCxnSpPr>
          <p:cNvPr id="108" name="직선 연결선[R] 25"/>
          <p:cNvCxnSpPr/>
          <p:nvPr/>
        </p:nvCxnSpPr>
        <p:spPr>
          <a:xfrm flipH="1">
            <a:off x="224066" y="63567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180370" y="6370844"/>
            <a:ext cx="1228221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포장상태 평가</a:t>
            </a:r>
            <a:endParaRPr lang="en-US" altLang="ko-KR" sz="788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포장상태현황 상세조회</a:t>
            </a:r>
            <a:endParaRPr lang="en-US" altLang="ko-KR" sz="788" b="1" dirty="0">
              <a:latin typeface="돋움" charset="-127"/>
            </a:endParaRPr>
          </a:p>
        </p:txBody>
      </p:sp>
      <p:cxnSp>
        <p:nvCxnSpPr>
          <p:cNvPr id="112" name="직선 연결선[R] 61"/>
          <p:cNvCxnSpPr/>
          <p:nvPr/>
        </p:nvCxnSpPr>
        <p:spPr>
          <a:xfrm>
            <a:off x="2523113" y="6361059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타원 215"/>
          <p:cNvSpPr>
            <a:spLocks noChangeAspect="1"/>
          </p:cNvSpPr>
          <p:nvPr/>
        </p:nvSpPr>
        <p:spPr>
          <a:xfrm>
            <a:off x="3007418" y="605452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17" name="타원 216"/>
          <p:cNvSpPr>
            <a:spLocks noChangeAspect="1"/>
          </p:cNvSpPr>
          <p:nvPr/>
        </p:nvSpPr>
        <p:spPr>
          <a:xfrm>
            <a:off x="6033268" y="606344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218" name="타원 217"/>
          <p:cNvSpPr>
            <a:spLocks noChangeAspect="1"/>
          </p:cNvSpPr>
          <p:nvPr/>
        </p:nvSpPr>
        <p:spPr>
          <a:xfrm>
            <a:off x="10087838" y="665856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grpSp>
        <p:nvGrpSpPr>
          <p:cNvPr id="160" name="그룹 159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61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6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6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54236" y="88844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7" name="텍스트 상자 139"/>
          <p:cNvSpPr txBox="1"/>
          <p:nvPr/>
        </p:nvSpPr>
        <p:spPr>
          <a:xfrm>
            <a:off x="258802" y="101310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096967"/>
            <a:ext cx="270930" cy="270930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38234"/>
            <a:ext cx="189021" cy="189021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2449839" y="109827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376971" y="109827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평가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4369471" y="109827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7306498" y="109827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5336533" y="109827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6424877" y="109827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포장상태평가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포장상태평가</a:t>
            </a:r>
            <a:endParaRPr lang="ko-KR" altLang="en-US" sz="1000" b="1" dirty="0"/>
          </a:p>
        </p:txBody>
      </p:sp>
      <p:sp>
        <p:nvSpPr>
          <p:cNvPr id="141" name="직사각형 140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6258618" y="6063447"/>
            <a:ext cx="36136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mtClean="0"/>
              <a:t>포장상태현황 상세조회 목록 </a:t>
            </a:r>
            <a:r>
              <a:rPr lang="en-US" altLang="ko-KR" sz="1000" smtClean="0"/>
              <a:t>&gt; </a:t>
            </a:r>
            <a:r>
              <a:rPr lang="ko-KR" altLang="en-US" sz="1000" smtClean="0"/>
              <a:t>포장상태현황 상세조회</a:t>
            </a:r>
            <a:endParaRPr lang="ko-KR" altLang="en-US" sz="1000"/>
          </a:p>
        </p:txBody>
      </p:sp>
      <p:sp>
        <p:nvSpPr>
          <p:cNvPr id="242" name="직사각형 241"/>
          <p:cNvSpPr/>
          <p:nvPr/>
        </p:nvSpPr>
        <p:spPr>
          <a:xfrm>
            <a:off x="1441210" y="6074095"/>
            <a:ext cx="15792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포장상태현황 상세조회</a:t>
            </a:r>
            <a:endParaRPr lang="ko-KR" altLang="en-US" sz="1050" b="1" dirty="0"/>
          </a:p>
        </p:txBody>
      </p:sp>
      <p:graphicFrame>
        <p:nvGraphicFramePr>
          <p:cNvPr id="243" name="표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47394"/>
              </p:ext>
            </p:extLst>
          </p:nvPr>
        </p:nvGraphicFramePr>
        <p:xfrm>
          <a:off x="1489643" y="6659513"/>
          <a:ext cx="2005813" cy="1945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4543"/>
                <a:gridCol w="4354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658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13933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기본정보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조사년월                                     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2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4.5~4.6(km)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 종류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교툥용량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행정구역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5" name="표 2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47092"/>
              </p:ext>
            </p:extLst>
          </p:nvPr>
        </p:nvGraphicFramePr>
        <p:xfrm>
          <a:off x="3601870" y="6659513"/>
          <a:ext cx="2005813" cy="1945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4543"/>
                <a:gridCol w="5152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67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63118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조사자료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6629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9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9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m/km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6" name="표 2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753241"/>
              </p:ext>
            </p:extLst>
          </p:nvPr>
        </p:nvGraphicFramePr>
        <p:xfrm>
          <a:off x="5747657" y="6659513"/>
          <a:ext cx="2725001" cy="199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8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6763"/>
                <a:gridCol w="5915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48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1787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평가정보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1614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m/km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파손원인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교통량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하부불량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699386"/>
              </p:ext>
            </p:extLst>
          </p:nvPr>
        </p:nvGraphicFramePr>
        <p:xfrm>
          <a:off x="8556172" y="6659512"/>
          <a:ext cx="1728907" cy="1922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32"/>
                <a:gridCol w="274855"/>
                <a:gridCol w="549710"/>
                <a:gridCol w="549710"/>
              </a:tblGrid>
              <a:tr h="242333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포장공사 이력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56-1-S-00213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0343960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9"/>
          <a:stretch/>
        </p:blipFill>
        <p:spPr bwMode="auto">
          <a:xfrm>
            <a:off x="6143530" y="6962757"/>
            <a:ext cx="1762125" cy="53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8" name="TextBox 247"/>
          <p:cNvSpPr txBox="1"/>
          <p:nvPr/>
        </p:nvSpPr>
        <p:spPr>
          <a:xfrm>
            <a:off x="7478528" y="7324648"/>
            <a:ext cx="492443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600" smtClean="0"/>
              <a:t>평가년도</a:t>
            </a:r>
            <a:endParaRPr lang="ko-KR" altLang="en-US" sz="600"/>
          </a:p>
        </p:txBody>
      </p:sp>
      <p:sp>
        <p:nvSpPr>
          <p:cNvPr id="249" name="타원 248"/>
          <p:cNvSpPr>
            <a:spLocks noChangeAspect="1"/>
          </p:cNvSpPr>
          <p:nvPr/>
        </p:nvSpPr>
        <p:spPr>
          <a:xfrm>
            <a:off x="4955031" y="335385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pic>
        <p:nvPicPr>
          <p:cNvPr id="250" name="그림 2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0" y="3300104"/>
            <a:ext cx="179570" cy="179570"/>
          </a:xfrm>
          <a:prstGeom prst="rect">
            <a:avLst/>
          </a:prstGeom>
        </p:spPr>
      </p:pic>
      <p:cxnSp>
        <p:nvCxnSpPr>
          <p:cNvPr id="251" name="직선 연결선[R] 18"/>
          <p:cNvCxnSpPr/>
          <p:nvPr/>
        </p:nvCxnSpPr>
        <p:spPr>
          <a:xfrm>
            <a:off x="5201290" y="3496882"/>
            <a:ext cx="1795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222" y="6012111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411788"/>
              </p:ext>
            </p:extLst>
          </p:nvPr>
        </p:nvGraphicFramePr>
        <p:xfrm>
          <a:off x="10631636" y="981519"/>
          <a:ext cx="1628157" cy="1758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1000" b="0" smtClean="0">
                          <a:solidFill>
                            <a:schemeClr val="tx1"/>
                          </a:solidFill>
                          <a:latin typeface="+mn-lt"/>
                        </a:rPr>
                        <a:t>웹시스템 페이지 링크</a:t>
                      </a:r>
                      <a:endParaRPr kumimoji="1"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is-IS" altLang="ko-KR" sz="1000" b="0" dirty="0" smtClean="0">
                          <a:latin typeface="+mn-lt"/>
                        </a:rPr>
                        <a:t>1-1) </a:t>
                      </a:r>
                      <a:r>
                        <a:rPr kumimoji="1" lang="ko-KR" altLang="is-IS" sz="1000" b="0" dirty="0" smtClean="0">
                          <a:latin typeface="+mn-lt"/>
                        </a:rPr>
                        <a:t>내부 기관</a:t>
                      </a:r>
                    </a:p>
                    <a:p>
                      <a:r>
                        <a:rPr kumimoji="1" lang="is-IS" altLang="ko-KR" sz="1000" b="0" dirty="0" smtClean="0">
                          <a:latin typeface="+mn-lt"/>
                        </a:rPr>
                        <a:t>1-2) </a:t>
                      </a:r>
                      <a:r>
                        <a:rPr kumimoji="1" lang="ko-KR" altLang="is-IS" sz="1000" b="0" dirty="0" smtClean="0">
                          <a:latin typeface="+mn-lt"/>
                        </a:rPr>
                        <a:t>외부기관</a:t>
                      </a:r>
                      <a:r>
                        <a:rPr kumimoji="1" lang="is-IS" altLang="ko-KR" sz="1000" b="0" dirty="0" smtClean="0">
                          <a:latin typeface="+mn-lt"/>
                        </a:rPr>
                        <a:t>(</a:t>
                      </a:r>
                      <a:r>
                        <a:rPr kumimoji="1" lang="ko-KR" altLang="is-IS" sz="1000" b="0" dirty="0" smtClean="0">
                          <a:latin typeface="+mn-lt"/>
                        </a:rPr>
                        <a:t>공사업체</a:t>
                      </a:r>
                      <a:r>
                        <a:rPr kumimoji="1" lang="is-IS" altLang="ko-KR" sz="1000" b="0" dirty="0" smtClean="0">
                          <a:latin typeface="+mn-lt"/>
                        </a:rPr>
                        <a:t>)</a:t>
                      </a:r>
                      <a:endParaRPr kumimoji="1" lang="en-US" altLang="ko-KR" sz="1000" b="0" dirty="0" smtClean="0"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666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1000" b="0" dirty="0" smtClean="0">
                          <a:latin typeface="+mn-lt"/>
                        </a:rPr>
                        <a:t>공지사항 </a:t>
                      </a:r>
                      <a:r>
                        <a:rPr kumimoji="1" lang="ko-KR" altLang="en-US" sz="1000" b="0" smtClean="0">
                          <a:latin typeface="+mn-lt"/>
                        </a:rPr>
                        <a:t>클릭시 팝업</a:t>
                      </a:r>
                      <a:endParaRPr kumimoji="1" lang="en-US" altLang="ko-KR" sz="1000" b="0" dirty="0" smtClean="0"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304800" y="1713366"/>
            <a:ext cx="10190751" cy="66795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03762" y="3512039"/>
            <a:ext cx="2485337" cy="1252444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4549194" y="3825670"/>
            <a:ext cx="1132511" cy="276919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r>
              <a:rPr lang="en-US" altLang="ko-KR" sz="1000" dirty="0"/>
              <a:t>ID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4549194" y="4176017"/>
            <a:ext cx="1132511" cy="276919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r>
              <a:rPr lang="en-US" altLang="ko-KR" sz="1000" dirty="0"/>
              <a:t>PW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4403761" y="4939655"/>
            <a:ext cx="1277943" cy="27691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5557" algn="ctr"/>
            <a:r>
              <a:rPr lang="ko-KR" altLang="en-US" sz="900"/>
              <a:t>사용자 신청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2552046" y="5891901"/>
            <a:ext cx="2485338" cy="168715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552046" y="6456495"/>
            <a:ext cx="2485338" cy="637516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5225798" y="5891901"/>
            <a:ext cx="1997644" cy="416304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1000" b="1" dirty="0">
                <a:solidFill>
                  <a:schemeClr val="bg1"/>
                </a:solidFill>
              </a:rPr>
              <a:t>도로대장관리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25798" y="6480600"/>
            <a:ext cx="1997644" cy="416304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1000" b="1" dirty="0">
                <a:solidFill>
                  <a:schemeClr val="bg1"/>
                </a:solidFill>
              </a:rPr>
              <a:t>교량관리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389091" y="5891901"/>
            <a:ext cx="1997644" cy="416304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en-US" altLang="ko-KR" sz="1000" b="1">
                <a:solidFill>
                  <a:schemeClr val="bg1"/>
                </a:solidFill>
              </a:rPr>
              <a:t>TMS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89090" y="6480600"/>
            <a:ext cx="1997644" cy="416304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1000" b="1">
                <a:solidFill>
                  <a:schemeClr val="bg1"/>
                </a:solidFill>
              </a:rPr>
              <a:t>포트홀</a:t>
            </a:r>
            <a:r>
              <a:rPr lang="en-US" altLang="ko-KR" sz="1000" b="1">
                <a:solidFill>
                  <a:schemeClr val="bg1"/>
                </a:solidFill>
              </a:rPr>
              <a:t> </a:t>
            </a:r>
            <a:r>
              <a:rPr lang="ko-KR" altLang="en-US" sz="1000" b="1">
                <a:solidFill>
                  <a:schemeClr val="bg1"/>
                </a:solidFill>
              </a:rPr>
              <a:t>신고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2568637" y="5568486"/>
            <a:ext cx="695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/>
              <a:t>공지사항</a:t>
            </a:r>
          </a:p>
        </p:txBody>
      </p:sp>
      <p:sp>
        <p:nvSpPr>
          <p:cNvPr id="26" name="텍스트 상자 25"/>
          <p:cNvSpPr txBox="1"/>
          <p:nvPr/>
        </p:nvSpPr>
        <p:spPr>
          <a:xfrm>
            <a:off x="2498173" y="6613378"/>
            <a:ext cx="207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누락된 포장셀 </a:t>
            </a:r>
            <a:r>
              <a:rPr lang="ko-KR" altLang="en-US" sz="1000"/>
              <a:t>구축요청 안내</a:t>
            </a:r>
            <a:endParaRPr lang="en-US" altLang="ko-KR" sz="1000" dirty="0"/>
          </a:p>
        </p:txBody>
      </p:sp>
      <p:sp>
        <p:nvSpPr>
          <p:cNvPr id="27" name="직사각형 26"/>
          <p:cNvSpPr/>
          <p:nvPr/>
        </p:nvSpPr>
        <p:spPr>
          <a:xfrm>
            <a:off x="2498172" y="5988456"/>
            <a:ext cx="174620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dirty="0"/>
              <a:t>전체 사용자 권한 재지정</a:t>
            </a:r>
            <a:endParaRPr kumimoji="1" lang="en-US" altLang="ko-KR" sz="10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2498173" y="7171080"/>
            <a:ext cx="26218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경기도 포장도로관리시스템</a:t>
            </a:r>
            <a:r>
              <a:rPr lang="is-IS" altLang="ko-KR" sz="1000" dirty="0"/>
              <a:t>…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4244382" y="5971618"/>
            <a:ext cx="9258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06.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244382" y="6621476"/>
            <a:ext cx="9258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06.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244382" y="7130597"/>
            <a:ext cx="9258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04.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sp>
        <p:nvSpPr>
          <p:cNvPr id="32" name="텍스트 상자 31"/>
          <p:cNvSpPr txBox="1"/>
          <p:nvPr/>
        </p:nvSpPr>
        <p:spPr>
          <a:xfrm>
            <a:off x="4470477" y="3006964"/>
            <a:ext cx="235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00">
                <a:ea typeface="+mj-ea"/>
                <a:cs typeface="YDIYGO320" charset="-127"/>
              </a:rPr>
              <a:t>로그인</a:t>
            </a:r>
            <a:endParaRPr kumimoji="1" lang="en-US" altLang="ko-KR" sz="1000" dirty="0">
              <a:ea typeface="+mj-ea"/>
              <a:cs typeface="YDIYGO32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84760" y="3825672"/>
            <a:ext cx="964944" cy="627265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1000" b="1">
                <a:solidFill>
                  <a:schemeClr val="bg1"/>
                </a:solidFill>
              </a:rPr>
              <a:t>로그인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30040" y="4939655"/>
            <a:ext cx="1147065" cy="27691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5557" algn="ctr"/>
            <a:r>
              <a:rPr lang="ko-KR" altLang="en-US" sz="900" dirty="0"/>
              <a:t>아이디</a:t>
            </a:r>
            <a:r>
              <a:rPr lang="en-US" altLang="ko-KR" sz="900" dirty="0"/>
              <a:t>/</a:t>
            </a:r>
            <a:r>
              <a:rPr lang="ko-KR" altLang="en-US" sz="900" dirty="0"/>
              <a:t>비밀번호 찾기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04800" y="981519"/>
            <a:ext cx="10190751" cy="7319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</a:endParaRPr>
          </a:p>
        </p:txBody>
      </p:sp>
      <p:sp>
        <p:nvSpPr>
          <p:cNvPr id="36" name="텍스트 상자 35"/>
          <p:cNvSpPr txBox="1"/>
          <p:nvPr/>
        </p:nvSpPr>
        <p:spPr>
          <a:xfrm>
            <a:off x="448498" y="1103417"/>
            <a:ext cx="3410358" cy="4880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1200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38" name="타원 37"/>
          <p:cNvSpPr>
            <a:spLocks noChangeAspect="1"/>
          </p:cNvSpPr>
          <p:nvPr/>
        </p:nvSpPr>
        <p:spPr>
          <a:xfrm>
            <a:off x="5109366" y="5600489"/>
            <a:ext cx="232860" cy="2914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40" name="타원 39"/>
          <p:cNvSpPr>
            <a:spLocks noChangeAspect="1"/>
          </p:cNvSpPr>
          <p:nvPr/>
        </p:nvSpPr>
        <p:spPr>
          <a:xfrm>
            <a:off x="2448099" y="5746044"/>
            <a:ext cx="232860" cy="2914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41" name="타원 40"/>
          <p:cNvSpPr>
            <a:spLocks noChangeAspect="1"/>
          </p:cNvSpPr>
          <p:nvPr/>
        </p:nvSpPr>
        <p:spPr>
          <a:xfrm>
            <a:off x="4299813" y="4847810"/>
            <a:ext cx="232860" cy="2914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4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/>
                <a:t>□ 입력     ■ 조회     □ 삭제     □ 수정     □ 출력</a:t>
              </a:r>
            </a:p>
          </p:txBody>
        </p:sp>
        <p:sp>
          <p:nvSpPr>
            <p:cNvPr id="44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/>
                <a:t>로그인</a:t>
              </a:r>
              <a:endParaRPr lang="ko-KR" altLang="en-US" sz="1000" dirty="0"/>
            </a:p>
          </p:txBody>
        </p:sp>
        <p:sp>
          <p:nvSpPr>
            <p:cNvPr id="45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>
                  <a:latin typeface="+mn-lt"/>
                </a:rPr>
                <a:t>로그인</a:t>
              </a:r>
              <a:endParaRPr lang="ko-KR" altLang="en-US" sz="1000" b="1" dirty="0">
                <a:latin typeface="+mn-lt"/>
              </a:endParaRPr>
            </a:p>
          </p:txBody>
        </p:sp>
        <p:sp>
          <p:nvSpPr>
            <p:cNvPr id="4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/>
                <a:t>UI-PMS-001</a:t>
              </a:r>
              <a:endParaRPr lang="ko-KR" altLang="en-US" sz="1000" dirty="0"/>
            </a:p>
          </p:txBody>
        </p:sp>
      </p:grpSp>
      <p:sp>
        <p:nvSpPr>
          <p:cNvPr id="4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/>
              <a:t>MN-PMS-01_001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064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5.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포장상태 예측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13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8" y="144666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74167" y="6288987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89265"/>
              </p:ext>
            </p:extLst>
          </p:nvPr>
        </p:nvGraphicFramePr>
        <p:xfrm>
          <a:off x="10663185" y="885692"/>
          <a:ext cx="1628157" cy="4268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0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예측자료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생성 대상선정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조사자료 적용 에측 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조사자료 중 평가 이후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예측데이타가 생성되지 않은 자료 기준 예측자료 생성 수행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800" smtClean="0"/>
                        <a:t>-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적용 수식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공용성 예측모델</a:t>
                      </a:r>
                    </a:p>
                    <a:p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적용 대상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포장상태 평가가 완료된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Section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노선별 예측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최신화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예측된 데이터를 대상으로 노선별로 재 예측 수행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당해년도 기준 예측 자료 생성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적용 수식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공용성 예측모델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수식 적용 대상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Section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수식 적용 단위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노선별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 예측자료 자동 갱신 </a:t>
                      </a:r>
                      <a:r>
                        <a:rPr kumimoji="1" lang="en-US" altLang="ko-KR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Batch File</a:t>
                      </a: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로 월 </a:t>
                      </a:r>
                      <a:r>
                        <a:rPr kumimoji="1" lang="en-US" altLang="ko-KR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회 자동 갱신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802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체크박스 선택 후 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1432615"/>
                  </a:ext>
                </a:extLst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400128" y="6288987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247" name="직사각형 246"/>
          <p:cNvSpPr/>
          <p:nvPr/>
        </p:nvSpPr>
        <p:spPr>
          <a:xfrm>
            <a:off x="196442" y="6344074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40138" y="6626719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1400128" y="6288987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2" name="오각형[P] 189"/>
          <p:cNvSpPr/>
          <p:nvPr/>
        </p:nvSpPr>
        <p:spPr>
          <a:xfrm>
            <a:off x="1400129" y="6293206"/>
            <a:ext cx="207474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산정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방법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16" y="6748006"/>
            <a:ext cx="157659" cy="164825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262" y="7051266"/>
            <a:ext cx="179158" cy="157659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1625701" y="6726326"/>
            <a:ext cx="161418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조사자료 적용 예측</a:t>
            </a:r>
            <a:endParaRPr lang="ko-KR" altLang="en-US" sz="875"/>
          </a:p>
        </p:txBody>
      </p:sp>
      <p:sp>
        <p:nvSpPr>
          <p:cNvPr id="116" name="직사각형 115"/>
          <p:cNvSpPr/>
          <p:nvPr/>
        </p:nvSpPr>
        <p:spPr>
          <a:xfrm>
            <a:off x="1648459" y="7032222"/>
            <a:ext cx="147209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/>
              <a:t>노선별 </a:t>
            </a:r>
            <a:r>
              <a:rPr lang="ko-KR" altLang="en-US" sz="875" smtClean="0"/>
              <a:t>예측</a:t>
            </a:r>
            <a:r>
              <a:rPr lang="en-US" altLang="ko-KR" sz="875" smtClean="0"/>
              <a:t>(</a:t>
            </a:r>
            <a:r>
              <a:rPr lang="ko-KR" altLang="en-US" sz="875" smtClean="0"/>
              <a:t>예측 최신화</a:t>
            </a:r>
            <a:r>
              <a:rPr lang="en-US" altLang="ko-KR" sz="875" smtClean="0"/>
              <a:t>)</a:t>
            </a:r>
            <a:endParaRPr lang="ko-KR" altLang="en-US" sz="875"/>
          </a:p>
        </p:txBody>
      </p:sp>
      <p:sp>
        <p:nvSpPr>
          <p:cNvPr id="117" name="직사각형 116"/>
          <p:cNvSpPr/>
          <p:nvPr/>
        </p:nvSpPr>
        <p:spPr>
          <a:xfrm>
            <a:off x="1399511" y="7509888"/>
            <a:ext cx="19301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473" indent="-119473"/>
            <a:r>
              <a:rPr lang="en-US" altLang="ko-KR" sz="700" dirty="0"/>
              <a:t>※</a:t>
            </a:r>
            <a:r>
              <a:rPr lang="en-US" altLang="ko-KR" sz="700"/>
              <a:t> </a:t>
            </a:r>
            <a:r>
              <a:rPr lang="ko-KR" altLang="en-US" sz="700"/>
              <a:t>등록된 조사자료 중 </a:t>
            </a:r>
            <a:r>
              <a:rPr lang="ko-KR" altLang="en-US" sz="700" smtClean="0"/>
              <a:t>예측자료가 </a:t>
            </a:r>
            <a:r>
              <a:rPr lang="ko-KR" altLang="en-US" sz="700"/>
              <a:t>생성되지 않은 자료를 기준으로 예측자료를 생성합니다</a:t>
            </a:r>
            <a:r>
              <a:rPr lang="en-US" altLang="ko-KR" sz="700" smtClean="0"/>
              <a:t>.</a:t>
            </a:r>
          </a:p>
          <a:p>
            <a:pPr marL="119473" indent="-119473"/>
            <a:endParaRPr lang="en-US" altLang="ko-KR" sz="700" smtClean="0"/>
          </a:p>
          <a:p>
            <a:pPr marL="119473" indent="-119473"/>
            <a:r>
              <a:rPr lang="en-US" altLang="ko-KR" sz="700"/>
              <a:t>※ </a:t>
            </a:r>
            <a:r>
              <a:rPr lang="ko-KR" altLang="en-US" sz="700"/>
              <a:t>데이터를 분석하는데 많은 시간이 소요될 수 있습니다</a:t>
            </a:r>
            <a:r>
              <a:rPr lang="en-US" altLang="ko-KR" sz="700"/>
              <a:t>. </a:t>
            </a:r>
            <a:r>
              <a:rPr lang="ko-KR" altLang="en-US" sz="700"/>
              <a:t>분석이 완료 될때까지 기다려주세요</a:t>
            </a:r>
            <a:r>
              <a:rPr lang="en-US" altLang="ko-KR" sz="700" smtClean="0"/>
              <a:t>.</a:t>
            </a:r>
          </a:p>
          <a:p>
            <a:pPr marL="119473" indent="-119473"/>
            <a:endParaRPr lang="en-US" altLang="ko-KR" sz="700"/>
          </a:p>
          <a:p>
            <a:r>
              <a:rPr lang="en-US" altLang="ko-KR" sz="700" b="1"/>
              <a:t>[</a:t>
            </a:r>
            <a:r>
              <a:rPr lang="ko-KR" altLang="en-US" sz="700" b="1"/>
              <a:t>평가 소요시간</a:t>
            </a:r>
            <a:r>
              <a:rPr lang="en-US" altLang="ko-KR" sz="700" b="1"/>
              <a:t>]</a:t>
            </a:r>
          </a:p>
          <a:p>
            <a:r>
              <a:rPr lang="en-US" altLang="ko-KR" sz="700"/>
              <a:t> 5~6</a:t>
            </a:r>
            <a:r>
              <a:rPr lang="ko-KR" altLang="en-US" sz="700"/>
              <a:t>분</a:t>
            </a:r>
            <a:r>
              <a:rPr lang="en-US" altLang="ko-KR" sz="700"/>
              <a:t>/1</a:t>
            </a:r>
            <a:r>
              <a:rPr lang="ko-KR" altLang="en-US" sz="700" smtClean="0"/>
              <a:t>건</a:t>
            </a:r>
            <a:endParaRPr lang="en-US" altLang="ko-KR" sz="700" dirty="0"/>
          </a:p>
        </p:txBody>
      </p:sp>
      <p:cxnSp>
        <p:nvCxnSpPr>
          <p:cNvPr id="125" name="직선 연결선[R] 17"/>
          <p:cNvCxnSpPr/>
          <p:nvPr/>
        </p:nvCxnSpPr>
        <p:spPr>
          <a:xfrm>
            <a:off x="3470926" y="6630839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오각형[P] 187"/>
          <p:cNvSpPr/>
          <p:nvPr/>
        </p:nvSpPr>
        <p:spPr>
          <a:xfrm>
            <a:off x="3470926" y="6285437"/>
            <a:ext cx="7014356" cy="341281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예측대상 자료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0416049" y="6869686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49203"/>
              </p:ext>
            </p:extLst>
          </p:nvPr>
        </p:nvGraphicFramePr>
        <p:xfrm>
          <a:off x="3471047" y="6626719"/>
          <a:ext cx="6807016" cy="164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64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6407">
                  <a:extLst>
                    <a:ext uri="{9D8B030D-6E8A-4147-A177-3AD203B41FA5}">
                      <a16:colId xmlns:a16="http://schemas.microsoft.com/office/drawing/2014/main" xmlns="" val="654349492"/>
                    </a:ext>
                  </a:extLst>
                </a:gridCol>
                <a:gridCol w="15364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 평가년도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예측할 년도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2018~2028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64014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2018~2028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45478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30" name="그룹 129"/>
          <p:cNvGrpSpPr/>
          <p:nvPr/>
        </p:nvGrpSpPr>
        <p:grpSpPr>
          <a:xfrm>
            <a:off x="3667133" y="6968758"/>
            <a:ext cx="139492" cy="1255344"/>
            <a:chOff x="2729947" y="7072012"/>
            <a:chExt cx="159402" cy="1434521"/>
          </a:xfrm>
        </p:grpSpPr>
        <p:sp>
          <p:nvSpPr>
            <p:cNvPr id="131" name="모서리가 둥근 직사각형 130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2729947" y="7402450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2729947" y="7714967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2729947" y="8035573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2729947" y="83480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9212262" y="6382078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849" y="6409469"/>
            <a:ext cx="110262" cy="110262"/>
          </a:xfrm>
          <a:prstGeom prst="rect">
            <a:avLst/>
          </a:prstGeom>
        </p:spPr>
      </p:pic>
      <p:sp>
        <p:nvSpPr>
          <p:cNvPr id="142" name="오각형[P] 58"/>
          <p:cNvSpPr/>
          <p:nvPr/>
        </p:nvSpPr>
        <p:spPr>
          <a:xfrm>
            <a:off x="1399511" y="6285437"/>
            <a:ext cx="2149597" cy="341281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예측자료 생성 대상선정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9452160" y="8352209"/>
            <a:ext cx="825904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예측자료 생성</a:t>
            </a: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2900033" y="633330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45" name="타원 144"/>
          <p:cNvSpPr>
            <a:spLocks noChangeAspect="1"/>
          </p:cNvSpPr>
          <p:nvPr/>
        </p:nvSpPr>
        <p:spPr>
          <a:xfrm>
            <a:off x="3879321" y="66693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70308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9" name="텍스트 상자 139"/>
          <p:cNvSpPr txBox="1"/>
          <p:nvPr/>
        </p:nvSpPr>
        <p:spPr>
          <a:xfrm>
            <a:off x="274874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3" y="1094216"/>
            <a:ext cx="270930" cy="27093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83" y="1135483"/>
            <a:ext cx="189021" cy="189021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2465911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393043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385543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322570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352605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440949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1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2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63" name="직사각형 62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71606" y="2513416"/>
            <a:ext cx="275124" cy="1808524"/>
            <a:chOff x="258972" y="2431285"/>
            <a:chExt cx="314393" cy="2066657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713" y="1557197"/>
            <a:ext cx="266729" cy="841865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628861"/>
            <a:ext cx="1008571" cy="1383659"/>
          </a:xfrm>
          <a:prstGeom prst="rect">
            <a:avLst/>
          </a:prstGeom>
        </p:spPr>
      </p:pic>
      <p:sp>
        <p:nvSpPr>
          <p:cNvPr id="248" name="직사각형 247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dirty="0">
                <a:latin typeface="돋움" charset="-127"/>
              </a:rPr>
              <a:t>예측자료 생성</a:t>
            </a:r>
            <a:endParaRPr lang="en-US" altLang="ko-KR" sz="788" b="1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smtClean="0">
                <a:latin typeface="돋움" charset="-127"/>
              </a:rPr>
              <a:t>포장상태 예측정보 </a:t>
            </a:r>
            <a:r>
              <a:rPr lang="ko-KR" altLang="en-US" sz="788" dirty="0">
                <a:latin typeface="돋움" charset="-127"/>
              </a:rPr>
              <a:t>상세조회</a:t>
            </a:r>
            <a:endParaRPr lang="en-US" altLang="ko-KR" sz="788" dirty="0">
              <a:latin typeface="돋움" charset="-127"/>
            </a:endParaRPr>
          </a:p>
        </p:txBody>
      </p:sp>
      <p:pic>
        <p:nvPicPr>
          <p:cNvPr id="9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65462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48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7" y="144774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52396" y="6288989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156458"/>
              </p:ext>
            </p:extLst>
          </p:nvPr>
        </p:nvGraphicFramePr>
        <p:xfrm>
          <a:off x="10667593" y="896580"/>
          <a:ext cx="1628157" cy="528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7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22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예측자료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생성 대상선정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조사자료 별 미 예측건 기준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조사자료 중 평가 이후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예측데이타가 생성되지 않은 자료 기준 예측자료 생성 수행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800" smtClean="0"/>
                        <a:t>-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적용 수식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공용성 예측모델</a:t>
                      </a:r>
                    </a:p>
                    <a:p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적용 대상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포장상태 평가가 완료된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Section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노선별 예측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최신화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예측된 데이터를 대상으로 노선별로 재 예측 수행</a:t>
                      </a:r>
                      <a:endParaRPr kumimoji="1" lang="en-US" altLang="ko-KR" sz="700" b="1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당해년도 기준 예측 자료 생성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적용 수식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공용성 예측모델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수식 적용 대상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Section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수식 적용 단위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노선별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 예측자료 자동 갱신 </a:t>
                      </a:r>
                      <a:r>
                        <a:rPr kumimoji="1" lang="en-US" altLang="ko-KR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Batch File</a:t>
                      </a: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로 월 </a:t>
                      </a:r>
                      <a:r>
                        <a:rPr kumimoji="1" lang="en-US" altLang="ko-KR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회 자동 갱신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877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체크박스 선택 후 예측자료 생성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갱신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1432615"/>
                  </a:ext>
                </a:extLst>
              </a:tr>
              <a:tr h="877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현재 목록 갱신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46072547"/>
                  </a:ext>
                </a:extLst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378357" y="6288989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247" name="직사각형 246"/>
          <p:cNvSpPr/>
          <p:nvPr/>
        </p:nvSpPr>
        <p:spPr>
          <a:xfrm>
            <a:off x="174671" y="6344076"/>
            <a:ext cx="10374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18367" y="6626721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1378357" y="6288989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2" name="오각형[P] 189"/>
          <p:cNvSpPr/>
          <p:nvPr/>
        </p:nvSpPr>
        <p:spPr>
          <a:xfrm>
            <a:off x="1378358" y="6293208"/>
            <a:ext cx="207474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산정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방법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45" y="6882656"/>
            <a:ext cx="157659" cy="164825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491" y="6677696"/>
            <a:ext cx="179158" cy="157659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1418825" y="7674704"/>
            <a:ext cx="193012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473" indent="-119473"/>
            <a:r>
              <a:rPr lang="en-US" altLang="ko-KR" sz="700"/>
              <a:t>※ </a:t>
            </a:r>
            <a:r>
              <a:rPr lang="ko-KR" altLang="en-US" sz="700"/>
              <a:t>당해 년도 기준 노선별로 예측 자료를 생성합니다</a:t>
            </a:r>
            <a:r>
              <a:rPr lang="en-US" altLang="ko-KR" sz="700" smtClean="0"/>
              <a:t>.</a:t>
            </a:r>
          </a:p>
          <a:p>
            <a:pPr marL="119473" indent="-119473"/>
            <a:endParaRPr lang="en-US" altLang="ko-KR" sz="700" smtClean="0"/>
          </a:p>
          <a:p>
            <a:pPr marL="119473" indent="-119473"/>
            <a:r>
              <a:rPr lang="en-US" altLang="ko-KR" sz="700"/>
              <a:t>※ </a:t>
            </a:r>
            <a:r>
              <a:rPr lang="ko-KR" altLang="en-US" sz="700"/>
              <a:t>데이터를 분석하는데 많은 시간이 소요될 수 있습니다</a:t>
            </a:r>
            <a:r>
              <a:rPr lang="en-US" altLang="ko-KR" sz="700"/>
              <a:t>. </a:t>
            </a:r>
            <a:r>
              <a:rPr lang="ko-KR" altLang="en-US" sz="700"/>
              <a:t>분석이 완료 될때까지 기다려주세요</a:t>
            </a:r>
            <a:r>
              <a:rPr lang="en-US" altLang="ko-KR" sz="700"/>
              <a:t>.</a:t>
            </a:r>
          </a:p>
          <a:p>
            <a:pPr marL="119473" indent="-119473"/>
            <a:endParaRPr lang="en-US" altLang="ko-KR" sz="700"/>
          </a:p>
          <a:p>
            <a:r>
              <a:rPr lang="en-US" altLang="ko-KR" sz="700" b="1"/>
              <a:t>[</a:t>
            </a:r>
            <a:r>
              <a:rPr lang="ko-KR" altLang="en-US" sz="700" b="1"/>
              <a:t>평가 소요시간</a:t>
            </a:r>
            <a:r>
              <a:rPr lang="en-US" altLang="ko-KR" sz="700" b="1"/>
              <a:t>]</a:t>
            </a:r>
          </a:p>
          <a:p>
            <a:r>
              <a:rPr lang="en-US" altLang="ko-KR" sz="700"/>
              <a:t> </a:t>
            </a:r>
            <a:r>
              <a:rPr lang="en-US" altLang="ko-KR" sz="700" smtClean="0"/>
              <a:t>50~60</a:t>
            </a:r>
            <a:r>
              <a:rPr lang="ko-KR" altLang="en-US" sz="700" smtClean="0"/>
              <a:t>분</a:t>
            </a:r>
            <a:r>
              <a:rPr lang="en-US" altLang="ko-KR" sz="700"/>
              <a:t>/1</a:t>
            </a:r>
            <a:r>
              <a:rPr lang="ko-KR" altLang="en-US" sz="700" smtClean="0"/>
              <a:t>건</a:t>
            </a:r>
            <a:endParaRPr lang="en-US" altLang="ko-KR" sz="700"/>
          </a:p>
        </p:txBody>
      </p:sp>
      <p:cxnSp>
        <p:nvCxnSpPr>
          <p:cNvPr id="125" name="직선 연결선[R] 17"/>
          <p:cNvCxnSpPr/>
          <p:nvPr/>
        </p:nvCxnSpPr>
        <p:spPr>
          <a:xfrm>
            <a:off x="3449155" y="6630841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오각형[P] 187"/>
          <p:cNvSpPr/>
          <p:nvPr/>
        </p:nvSpPr>
        <p:spPr>
          <a:xfrm>
            <a:off x="3449155" y="6285439"/>
            <a:ext cx="7014356" cy="341281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예측대상 자료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0394278" y="6869688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25919"/>
              </p:ext>
            </p:extLst>
          </p:nvPr>
        </p:nvGraphicFramePr>
        <p:xfrm>
          <a:off x="3449276" y="6626721"/>
          <a:ext cx="6807014" cy="164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9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91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9125">
                  <a:extLst>
                    <a:ext uri="{9D8B030D-6E8A-4147-A177-3AD203B41FA5}">
                      <a16:colId xmlns:a16="http://schemas.microsoft.com/office/drawing/2014/main" xmlns="" val="654349492"/>
                    </a:ext>
                  </a:extLst>
                </a:gridCol>
                <a:gridCol w="1229125">
                  <a:extLst>
                    <a:ext uri="{9D8B030D-6E8A-4147-A177-3AD203B41FA5}">
                      <a16:colId xmlns:a16="http://schemas.microsoft.com/office/drawing/2014/main" xmlns="" val="2725291850"/>
                    </a:ext>
                  </a:extLst>
                </a:gridCol>
                <a:gridCol w="6145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4563">
                  <a:extLst>
                    <a:ext uri="{9D8B030D-6E8A-4147-A177-3AD203B41FA5}">
                      <a16:colId xmlns:a16="http://schemas.microsoft.com/office/drawing/2014/main" xmlns="" val="1069285438"/>
                    </a:ext>
                  </a:extLst>
                </a:gridCol>
              </a:tblGrid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현 예측기간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재 예측 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2015~2025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2018~2028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64014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1" name="모서리가 둥근 직사각형 130"/>
          <p:cNvSpPr/>
          <p:nvPr/>
        </p:nvSpPr>
        <p:spPr>
          <a:xfrm>
            <a:off x="3645362" y="6968771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358626" y="6382080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13" y="6409471"/>
            <a:ext cx="110262" cy="110262"/>
          </a:xfrm>
          <a:prstGeom prst="rect">
            <a:avLst/>
          </a:prstGeom>
        </p:spPr>
      </p:pic>
      <p:sp>
        <p:nvSpPr>
          <p:cNvPr id="142" name="오각형[P] 58"/>
          <p:cNvSpPr/>
          <p:nvPr/>
        </p:nvSpPr>
        <p:spPr>
          <a:xfrm>
            <a:off x="1377740" y="6285439"/>
            <a:ext cx="2149597" cy="341281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예측자료 생성 대상선정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9430389" y="8352211"/>
            <a:ext cx="825904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예측자료 생성</a:t>
            </a: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2878262" y="633330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45" name="타원 144"/>
          <p:cNvSpPr>
            <a:spLocks noChangeAspect="1"/>
          </p:cNvSpPr>
          <p:nvPr/>
        </p:nvSpPr>
        <p:spPr>
          <a:xfrm>
            <a:off x="9138102" y="840261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66" name="타원 65"/>
          <p:cNvSpPr>
            <a:spLocks noChangeAspect="1"/>
          </p:cNvSpPr>
          <p:nvPr/>
        </p:nvSpPr>
        <p:spPr>
          <a:xfrm>
            <a:off x="8981300" y="631725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341" y="6980263"/>
            <a:ext cx="179570" cy="179570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8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8537" y="896579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텍스트 상자 139"/>
          <p:cNvSpPr txBox="1"/>
          <p:nvPr/>
        </p:nvSpPr>
        <p:spPr>
          <a:xfrm>
            <a:off x="253103" y="1021236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2" y="1105103"/>
            <a:ext cx="270930" cy="27093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2" y="1146370"/>
            <a:ext cx="189021" cy="189021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444140" y="1106409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371272" y="110640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63772" y="1106409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300799" y="1106409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330834" y="110640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419178" y="1106409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77" name="직사각형 7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71606" y="2503609"/>
            <a:ext cx="275124" cy="1808524"/>
            <a:chOff x="258972" y="2431285"/>
            <a:chExt cx="314393" cy="2066657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713" y="1547390"/>
            <a:ext cx="266729" cy="84186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8626" y="1619054"/>
            <a:ext cx="1008571" cy="1383659"/>
          </a:xfrm>
          <a:prstGeom prst="rect">
            <a:avLst/>
          </a:prstGeom>
        </p:spPr>
      </p:pic>
      <p:sp>
        <p:nvSpPr>
          <p:cNvPr id="101" name="직사각형 100"/>
          <p:cNvSpPr/>
          <p:nvPr/>
        </p:nvSpPr>
        <p:spPr>
          <a:xfrm>
            <a:off x="1625701" y="6648791"/>
            <a:ext cx="161418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조사자료 적용 예측</a:t>
            </a:r>
            <a:endParaRPr lang="ko-KR" altLang="en-US" sz="875"/>
          </a:p>
        </p:txBody>
      </p:sp>
      <p:sp>
        <p:nvSpPr>
          <p:cNvPr id="102" name="직사각형 101"/>
          <p:cNvSpPr/>
          <p:nvPr/>
        </p:nvSpPr>
        <p:spPr>
          <a:xfrm>
            <a:off x="1617604" y="6868013"/>
            <a:ext cx="147209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/>
              <a:t>노선별 </a:t>
            </a:r>
            <a:r>
              <a:rPr lang="ko-KR" altLang="en-US" sz="875" smtClean="0"/>
              <a:t>예측</a:t>
            </a:r>
            <a:r>
              <a:rPr lang="en-US" altLang="ko-KR" sz="875" smtClean="0"/>
              <a:t>(</a:t>
            </a:r>
            <a:r>
              <a:rPr lang="ko-KR" altLang="en-US" sz="875" smtClean="0"/>
              <a:t>예측 최신화</a:t>
            </a:r>
            <a:r>
              <a:rPr lang="en-US" altLang="ko-KR" sz="875" smtClean="0"/>
              <a:t>)</a:t>
            </a:r>
            <a:endParaRPr lang="ko-KR" altLang="en-US" sz="875"/>
          </a:p>
        </p:txBody>
      </p:sp>
      <p:sp>
        <p:nvSpPr>
          <p:cNvPr id="103" name="직사각형 102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dirty="0">
                <a:latin typeface="돋움" charset="-127"/>
              </a:rPr>
              <a:t>예측자료 생성</a:t>
            </a:r>
            <a:endParaRPr lang="en-US" altLang="ko-KR" sz="788" b="1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smtClean="0">
                <a:latin typeface="돋움" charset="-127"/>
              </a:rPr>
              <a:t>포장상태 예측정보 </a:t>
            </a:r>
            <a:r>
              <a:rPr lang="ko-KR" altLang="en-US" sz="788" dirty="0">
                <a:latin typeface="돋움" charset="-127"/>
              </a:rPr>
              <a:t>상세조회</a:t>
            </a:r>
            <a:endParaRPr lang="en-US" altLang="ko-KR" sz="788" dirty="0">
              <a:latin typeface="돋움" charset="-127"/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1587922" y="7099725"/>
            <a:ext cx="1506027" cy="223621"/>
            <a:chOff x="8458440" y="6842287"/>
            <a:chExt cx="1720984" cy="255539"/>
          </a:xfrm>
        </p:grpSpPr>
        <p:sp>
          <p:nvSpPr>
            <p:cNvPr id="120" name="직사각형 119"/>
            <p:cNvSpPr/>
            <p:nvPr/>
          </p:nvSpPr>
          <p:spPr>
            <a:xfrm>
              <a:off x="84584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9091496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10026864" y="6923594"/>
              <a:ext cx="66301" cy="105723"/>
              <a:chOff x="7443021" y="2260253"/>
              <a:chExt cx="595461" cy="949514"/>
            </a:xfrm>
          </p:grpSpPr>
          <p:sp>
            <p:nvSpPr>
              <p:cNvPr id="123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4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136" name="타원 135"/>
          <p:cNvSpPr>
            <a:spLocks noChangeAspect="1"/>
          </p:cNvSpPr>
          <p:nvPr/>
        </p:nvSpPr>
        <p:spPr>
          <a:xfrm>
            <a:off x="3199674" y="710597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37" name="그룹 136"/>
          <p:cNvGrpSpPr/>
          <p:nvPr/>
        </p:nvGrpSpPr>
        <p:grpSpPr>
          <a:xfrm>
            <a:off x="1587922" y="7371316"/>
            <a:ext cx="1506027" cy="223621"/>
            <a:chOff x="8458440" y="6842287"/>
            <a:chExt cx="1720984" cy="255539"/>
          </a:xfrm>
        </p:grpSpPr>
        <p:sp>
          <p:nvSpPr>
            <p:cNvPr id="139" name="직사각형 138"/>
            <p:cNvSpPr/>
            <p:nvPr/>
          </p:nvSpPr>
          <p:spPr>
            <a:xfrm>
              <a:off x="84584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노선명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9091496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4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73758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35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7" y="144774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52396" y="6288987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054743"/>
              </p:ext>
            </p:extLst>
          </p:nvPr>
        </p:nvGraphicFramePr>
        <p:xfrm>
          <a:off x="10644111" y="885692"/>
          <a:ext cx="1628157" cy="10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예측정보 상세조회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클릭시 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378357" y="6288987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4" name="직사각형 3"/>
          <p:cNvSpPr/>
          <p:nvPr/>
        </p:nvSpPr>
        <p:spPr>
          <a:xfrm>
            <a:off x="10394278" y="6869686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47" name="직사각형 246"/>
          <p:cNvSpPr/>
          <p:nvPr/>
        </p:nvSpPr>
        <p:spPr>
          <a:xfrm>
            <a:off x="174671" y="6344074"/>
            <a:ext cx="10374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18367" y="663470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391191"/>
              </p:ext>
            </p:extLst>
          </p:nvPr>
        </p:nvGraphicFramePr>
        <p:xfrm>
          <a:off x="3453865" y="6626535"/>
          <a:ext cx="6913332" cy="1626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15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00152"/>
                <a:gridCol w="6003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4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86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680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342108"/>
                <a:gridCol w="362331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477793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45329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28789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28789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  <a:gridCol w="42878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8588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59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주파손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파손원인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보수도래시기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5" name="타원 84"/>
          <p:cNvSpPr>
            <a:spLocks noChangeAspect="1"/>
          </p:cNvSpPr>
          <p:nvPr/>
        </p:nvSpPr>
        <p:spPr>
          <a:xfrm>
            <a:off x="9311467" y="696137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92" name="오각형[P] 191"/>
          <p:cNvSpPr/>
          <p:nvPr/>
        </p:nvSpPr>
        <p:spPr>
          <a:xfrm>
            <a:off x="3445211" y="6285437"/>
            <a:ext cx="6989076" cy="341282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예측정보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상세조회</a:t>
            </a:r>
          </a:p>
        </p:txBody>
      </p:sp>
      <p:sp>
        <p:nvSpPr>
          <p:cNvPr id="83" name="오각형[P] 82"/>
          <p:cNvSpPr/>
          <p:nvPr/>
        </p:nvSpPr>
        <p:spPr>
          <a:xfrm>
            <a:off x="1378357" y="6285408"/>
            <a:ext cx="2148980" cy="341311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2384409" y="7333310"/>
            <a:ext cx="1036062" cy="223621"/>
            <a:chOff x="8780156" y="6842287"/>
            <a:chExt cx="1550014" cy="255539"/>
          </a:xfrm>
        </p:grpSpPr>
        <p:sp>
          <p:nvSpPr>
            <p:cNvPr id="117" name="직사각형 116"/>
            <p:cNvSpPr/>
            <p:nvPr/>
          </p:nvSpPr>
          <p:spPr>
            <a:xfrm>
              <a:off x="8780156" y="6853755"/>
              <a:ext cx="88061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관리기관</a:t>
              </a: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9547022" y="6842287"/>
              <a:ext cx="78314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    ▼</a:t>
              </a: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1336585" y="7336299"/>
            <a:ext cx="1048678" cy="223621"/>
            <a:chOff x="8761282" y="6842287"/>
            <a:chExt cx="1568888" cy="255539"/>
          </a:xfrm>
        </p:grpSpPr>
        <p:sp>
          <p:nvSpPr>
            <p:cNvPr id="120" name="직사각형 119"/>
            <p:cNvSpPr/>
            <p:nvPr/>
          </p:nvSpPr>
          <p:spPr>
            <a:xfrm>
              <a:off x="8761282" y="6853755"/>
              <a:ext cx="88061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도로등급</a:t>
              </a: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9547022" y="6842287"/>
              <a:ext cx="78314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    ▼</a:t>
              </a: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1372484" y="7655165"/>
            <a:ext cx="1010378" cy="223621"/>
            <a:chOff x="8818581" y="6842287"/>
            <a:chExt cx="1511589" cy="255539"/>
          </a:xfrm>
        </p:grpSpPr>
        <p:sp>
          <p:nvSpPr>
            <p:cNvPr id="123" name="직사각형 122"/>
            <p:cNvSpPr/>
            <p:nvPr/>
          </p:nvSpPr>
          <p:spPr>
            <a:xfrm>
              <a:off x="8818581" y="6853755"/>
              <a:ext cx="578444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방향</a:t>
              </a: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9547022" y="6842287"/>
              <a:ext cx="78314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    ▼</a:t>
              </a: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2396882" y="7649694"/>
            <a:ext cx="1010378" cy="223621"/>
            <a:chOff x="8818581" y="6842287"/>
            <a:chExt cx="1511589" cy="255539"/>
          </a:xfrm>
        </p:grpSpPr>
        <p:sp>
          <p:nvSpPr>
            <p:cNvPr id="126" name="직사각형 125"/>
            <p:cNvSpPr/>
            <p:nvPr/>
          </p:nvSpPr>
          <p:spPr>
            <a:xfrm>
              <a:off x="8818581" y="6853755"/>
              <a:ext cx="578444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차로</a:t>
              </a: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9547022" y="6842287"/>
              <a:ext cx="78314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    ▼</a:t>
              </a:r>
            </a:p>
          </p:txBody>
        </p:sp>
      </p:grpSp>
      <p:sp>
        <p:nvSpPr>
          <p:cNvPr id="135" name="모서리가 둥근 직사각형 134"/>
          <p:cNvSpPr/>
          <p:nvPr/>
        </p:nvSpPr>
        <p:spPr>
          <a:xfrm>
            <a:off x="2109996" y="824870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1342721" y="7005217"/>
            <a:ext cx="2002037" cy="223621"/>
            <a:chOff x="8741540" y="6842287"/>
            <a:chExt cx="2287790" cy="255539"/>
          </a:xfrm>
        </p:grpSpPr>
        <p:sp>
          <p:nvSpPr>
            <p:cNvPr id="138" name="직사각형 137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1342721" y="6709538"/>
            <a:ext cx="2002037" cy="223621"/>
            <a:chOff x="8741540" y="6842287"/>
            <a:chExt cx="2287790" cy="255539"/>
          </a:xfrm>
        </p:grpSpPr>
        <p:sp>
          <p:nvSpPr>
            <p:cNvPr id="142" name="직사각형 141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전체                                                     ▼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7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0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1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48537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3" name="텍스트 상자 139"/>
          <p:cNvSpPr txBox="1"/>
          <p:nvPr/>
        </p:nvSpPr>
        <p:spPr>
          <a:xfrm>
            <a:off x="253103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2" y="1094216"/>
            <a:ext cx="270930" cy="27093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2" y="1135483"/>
            <a:ext cx="189021" cy="189021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2444140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371272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363772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300799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330834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419178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7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102" name="직사각형 101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71606" y="2514496"/>
            <a:ext cx="275124" cy="1808524"/>
            <a:chOff x="258972" y="2431285"/>
            <a:chExt cx="314393" cy="206665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08" name="그림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558277"/>
            <a:ext cx="266729" cy="841865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629941"/>
            <a:ext cx="1008571" cy="1383659"/>
          </a:xfrm>
          <a:prstGeom prst="rect">
            <a:avLst/>
          </a:prstGeom>
        </p:spPr>
      </p:pic>
      <p:sp>
        <p:nvSpPr>
          <p:cNvPr id="110" name="직사각형 109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dirty="0">
                <a:latin typeface="돋움" charset="-127"/>
              </a:rPr>
              <a:t>예측자료 생성</a:t>
            </a:r>
            <a:endParaRPr lang="en-US" altLang="ko-KR" sz="788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예측정보 </a:t>
            </a:r>
            <a:r>
              <a:rPr lang="ko-KR" altLang="en-US" sz="788" b="1" dirty="0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95377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579" y="6980263"/>
            <a:ext cx="179570" cy="1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6" y="144774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52395" y="6293134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248502"/>
              </p:ext>
            </p:extLst>
          </p:nvPr>
        </p:nvGraphicFramePr>
        <p:xfrm>
          <a:off x="10631816" y="863922"/>
          <a:ext cx="1628157" cy="367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9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예측정보 상세조회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8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상세보기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상세조회 구간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(Section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위치 지도 셀렉션</a:t>
                      </a: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 그래프 보기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상세보기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그래프 화면을 닫고 상세보기 화면으로 전환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구간 포장공사 이력보기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378356" y="6293134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8" name="직선 연결선[R] 17"/>
          <p:cNvCxnSpPr/>
          <p:nvPr/>
        </p:nvCxnSpPr>
        <p:spPr>
          <a:xfrm>
            <a:off x="4476303" y="6634986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303360" y="7241694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47" name="직사각형 246"/>
          <p:cNvSpPr/>
          <p:nvPr/>
        </p:nvSpPr>
        <p:spPr>
          <a:xfrm>
            <a:off x="174670" y="6348221"/>
            <a:ext cx="10374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18366" y="6638847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오각형[P] 191"/>
          <p:cNvSpPr/>
          <p:nvPr/>
        </p:nvSpPr>
        <p:spPr>
          <a:xfrm>
            <a:off x="1378355" y="6297353"/>
            <a:ext cx="9077659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예측정보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상세조회</a:t>
            </a:r>
          </a:p>
        </p:txBody>
      </p:sp>
      <p:sp>
        <p:nvSpPr>
          <p:cNvPr id="83" name="오각형[P] 82"/>
          <p:cNvSpPr/>
          <p:nvPr/>
        </p:nvSpPr>
        <p:spPr>
          <a:xfrm>
            <a:off x="8950198" y="6353828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2213119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6" name="직사각형 85"/>
          <p:cNvSpPr/>
          <p:nvPr/>
        </p:nvSpPr>
        <p:spPr>
          <a:xfrm>
            <a:off x="2945110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8" name="직사각형 87"/>
          <p:cNvSpPr/>
          <p:nvPr/>
        </p:nvSpPr>
        <p:spPr>
          <a:xfrm>
            <a:off x="3677495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1481128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95" name="직사각형 94"/>
          <p:cNvSpPr/>
          <p:nvPr/>
        </p:nvSpPr>
        <p:spPr>
          <a:xfrm>
            <a:off x="1420714" y="6632022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/>
              <a:t>기본정보</a:t>
            </a:r>
            <a:endParaRPr lang="ko-KR" altLang="en-US" sz="875" b="1" dirty="0"/>
          </a:p>
        </p:txBody>
      </p:sp>
      <p:sp>
        <p:nvSpPr>
          <p:cNvPr id="96" name="직사각형 95"/>
          <p:cNvSpPr/>
          <p:nvPr/>
        </p:nvSpPr>
        <p:spPr>
          <a:xfrm>
            <a:off x="4503804" y="6642071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dirty="0"/>
              <a:t>포장상태 예측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458261" y="7535104"/>
            <a:ext cx="7232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/>
              <a:t>예측시작년도</a:t>
            </a:r>
            <a:endParaRPr lang="ko-KR" altLang="en-US" sz="700" b="1" dirty="0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73" y="7751435"/>
            <a:ext cx="172285" cy="172285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1458261" y="6995422"/>
            <a:ext cx="30394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5106">
              <a:lnSpc>
                <a:spcPct val="150000"/>
              </a:lnSpc>
              <a:defRPr/>
            </a:pPr>
            <a:r>
              <a:rPr kumimoji="1" lang="ko-KR" altLang="en-US" sz="700" b="1"/>
              <a:t>노선번호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en-US" altLang="ko-KR" sz="700"/>
              <a:t>56    </a:t>
            </a:r>
            <a:r>
              <a:rPr kumimoji="1" lang="ko-KR" altLang="en-US" sz="700" b="1"/>
              <a:t>노선명 </a:t>
            </a:r>
            <a:r>
              <a:rPr kumimoji="1" lang="en-US" altLang="ko-KR" sz="700" b="1"/>
              <a:t>:</a:t>
            </a:r>
            <a:r>
              <a:rPr kumimoji="1" lang="en-US" altLang="ko-KR" sz="700"/>
              <a:t> </a:t>
            </a:r>
            <a:r>
              <a:rPr kumimoji="1" lang="ko-KR" altLang="en-US" sz="700"/>
              <a:t>김포 </a:t>
            </a:r>
            <a:r>
              <a:rPr kumimoji="1" lang="en-US" altLang="ko-KR" sz="700"/>
              <a:t>~ </a:t>
            </a:r>
            <a:r>
              <a:rPr kumimoji="1" lang="ko-KR" altLang="en-US" sz="700" smtClean="0"/>
              <a:t>인제    </a:t>
            </a:r>
            <a:r>
              <a:rPr kumimoji="1" lang="ko-KR" altLang="en-US" sz="700" b="1" smtClean="0"/>
              <a:t>관리기관</a:t>
            </a:r>
            <a:r>
              <a:rPr kumimoji="1" lang="ko-KR" altLang="en-US" sz="700" smtClean="0"/>
              <a:t>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ko-KR" altLang="en-US" sz="700" smtClean="0"/>
              <a:t>성동</a:t>
            </a:r>
            <a:endParaRPr kumimoji="1" lang="en-US" altLang="ko-KR" sz="700"/>
          </a:p>
          <a:p>
            <a:pPr defTabSz="945106">
              <a:lnSpc>
                <a:spcPct val="150000"/>
              </a:lnSpc>
              <a:defRPr/>
            </a:pPr>
            <a:r>
              <a:rPr kumimoji="1" lang="ko-KR" altLang="en-US" sz="700" b="1"/>
              <a:t>차로</a:t>
            </a:r>
            <a:r>
              <a:rPr kumimoji="1" lang="ko-KR" altLang="en-US" sz="700"/>
              <a:t>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en-US" altLang="ko-KR" sz="700" smtClean="0"/>
              <a:t>2   </a:t>
            </a:r>
            <a:r>
              <a:rPr kumimoji="1" lang="ko-KR" altLang="en-US" sz="700" b="1" smtClean="0"/>
              <a:t>        방향 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ko-KR" altLang="en-US" sz="700" smtClean="0"/>
              <a:t>상행               </a:t>
            </a:r>
            <a:r>
              <a:rPr kumimoji="1" lang="ko-KR" altLang="en-US" sz="700" b="1" smtClean="0"/>
              <a:t> 시</a:t>
            </a:r>
            <a:r>
              <a:rPr kumimoji="1" lang="en-US" altLang="ko-KR" sz="700" b="1" smtClean="0"/>
              <a:t>/</a:t>
            </a:r>
            <a:r>
              <a:rPr kumimoji="1" lang="ko-KR" altLang="en-US" sz="700" b="1" smtClean="0"/>
              <a:t>종점</a:t>
            </a:r>
            <a:r>
              <a:rPr kumimoji="1" lang="ko-KR" altLang="en-US" sz="700" smtClean="0"/>
              <a:t> </a:t>
            </a:r>
            <a:r>
              <a:rPr kumimoji="1" lang="en-US" altLang="ko-KR" sz="700" smtClean="0"/>
              <a:t>: 32.5 ~ 32.6(km)</a:t>
            </a:r>
            <a:endParaRPr kumimoji="1" lang="en-US" altLang="ko-KR" sz="700" dirty="0"/>
          </a:p>
        </p:txBody>
      </p:sp>
      <p:sp>
        <p:nvSpPr>
          <p:cNvPr id="106" name="직사각형 105"/>
          <p:cNvSpPr/>
          <p:nvPr/>
        </p:nvSpPr>
        <p:spPr>
          <a:xfrm>
            <a:off x="1577929" y="7919259"/>
            <a:ext cx="550151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2018</a:t>
            </a:r>
            <a:endParaRPr lang="ko-KR" altLang="en-US" sz="1225" b="1" dirty="0"/>
          </a:p>
        </p:txBody>
      </p:sp>
      <p:sp>
        <p:nvSpPr>
          <p:cNvPr id="107" name="직사각형 106"/>
          <p:cNvSpPr/>
          <p:nvPr/>
        </p:nvSpPr>
        <p:spPr>
          <a:xfrm>
            <a:off x="8345033" y="6663869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smtClean="0"/>
              <a:t>포장공</a:t>
            </a:r>
            <a:r>
              <a:rPr lang="ko-KR" altLang="en-US" sz="875" b="1"/>
              <a:t>사</a:t>
            </a:r>
            <a:r>
              <a:rPr lang="ko-KR" altLang="en-US" sz="875" b="1" smtClean="0"/>
              <a:t> </a:t>
            </a:r>
            <a:r>
              <a:rPr lang="ko-KR" altLang="en-US" sz="875" b="1" dirty="0"/>
              <a:t>이력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2178344" y="7535104"/>
            <a:ext cx="7232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보수도래시기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2367819" y="7919259"/>
            <a:ext cx="433132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8</a:t>
            </a:r>
            <a:r>
              <a:rPr lang="ko-KR" altLang="en-US" sz="1225" b="1"/>
              <a:t>년</a:t>
            </a:r>
            <a:endParaRPr lang="ko-KR" altLang="en-US" sz="1225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32" y="7767566"/>
            <a:ext cx="140022" cy="140022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2898630" y="7535104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/>
              <a:t>도로등급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2988209" y="7919259"/>
            <a:ext cx="655949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25" b="1" dirty="0"/>
              <a:t>국지도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3641522" y="7535104"/>
            <a:ext cx="4860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/>
              <a:t>주 파손</a:t>
            </a:r>
            <a:endParaRPr lang="ko-KR" altLang="en-US" sz="700" b="1" dirty="0"/>
          </a:p>
        </p:txBody>
      </p:sp>
      <p:sp>
        <p:nvSpPr>
          <p:cNvPr id="116" name="직사각형 115"/>
          <p:cNvSpPr/>
          <p:nvPr/>
        </p:nvSpPr>
        <p:spPr>
          <a:xfrm>
            <a:off x="3853442" y="7919259"/>
            <a:ext cx="388248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CR</a:t>
            </a:r>
            <a:endParaRPr lang="ko-KR" altLang="en-US" sz="1225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1" r="32338" b="49659"/>
          <a:stretch/>
        </p:blipFill>
        <p:spPr>
          <a:xfrm>
            <a:off x="3257535" y="7711662"/>
            <a:ext cx="126014" cy="19328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3" y="7762558"/>
            <a:ext cx="150040" cy="150040"/>
          </a:xfrm>
          <a:prstGeom prst="rect">
            <a:avLst/>
          </a:prstGeom>
        </p:spPr>
      </p:pic>
      <p:cxnSp>
        <p:nvCxnSpPr>
          <p:cNvPr id="122" name="직선 연결선[R] 121"/>
          <p:cNvCxnSpPr/>
          <p:nvPr/>
        </p:nvCxnSpPr>
        <p:spPr>
          <a:xfrm>
            <a:off x="8359589" y="6634986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/>
          <p:cNvSpPr>
            <a:spLocks noChangeAspect="1"/>
          </p:cNvSpPr>
          <p:nvPr/>
        </p:nvSpPr>
        <p:spPr>
          <a:xfrm>
            <a:off x="4949331" y="33288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90" y="3275061"/>
            <a:ext cx="179570" cy="179570"/>
          </a:xfrm>
          <a:prstGeom prst="rect">
            <a:avLst/>
          </a:prstGeom>
        </p:spPr>
      </p:pic>
      <p:cxnSp>
        <p:nvCxnSpPr>
          <p:cNvPr id="85" name="직선 연결선[R] 18"/>
          <p:cNvCxnSpPr/>
          <p:nvPr/>
        </p:nvCxnSpPr>
        <p:spPr>
          <a:xfrm>
            <a:off x="5195590" y="3471839"/>
            <a:ext cx="1795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2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2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2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48536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27" name="텍스트 상자 139"/>
          <p:cNvSpPr txBox="1"/>
          <p:nvPr/>
        </p:nvSpPr>
        <p:spPr>
          <a:xfrm>
            <a:off x="253102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1" y="1094217"/>
            <a:ext cx="270930" cy="270930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1" y="1135484"/>
            <a:ext cx="189021" cy="189021"/>
          </a:xfrm>
          <a:prstGeom prst="rect">
            <a:avLst/>
          </a:prstGeom>
        </p:spPr>
      </p:pic>
      <p:sp>
        <p:nvSpPr>
          <p:cNvPr id="131" name="직사각형 130"/>
          <p:cNvSpPr/>
          <p:nvPr/>
        </p:nvSpPr>
        <p:spPr>
          <a:xfrm>
            <a:off x="2444139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1271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363771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00798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330833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6419177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7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71606" y="2514495"/>
            <a:ext cx="275124" cy="1808524"/>
            <a:chOff x="258972" y="2431285"/>
            <a:chExt cx="314393" cy="206665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01" name="그림 1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558276"/>
            <a:ext cx="266729" cy="84186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629940"/>
            <a:ext cx="1008571" cy="1383659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dirty="0">
                <a:latin typeface="돋움" charset="-127"/>
              </a:rPr>
              <a:t>예측자료 생성</a:t>
            </a:r>
            <a:endParaRPr lang="en-US" altLang="ko-KR" sz="788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예측정보 </a:t>
            </a:r>
            <a:r>
              <a:rPr lang="ko-KR" altLang="en-US" sz="788" b="1" dirty="0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97353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24569"/>
              </p:ext>
            </p:extLst>
          </p:nvPr>
        </p:nvGraphicFramePr>
        <p:xfrm>
          <a:off x="8430629" y="6900954"/>
          <a:ext cx="2025385" cy="1760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77"/>
                <a:gridCol w="487338"/>
                <a:gridCol w="402771"/>
                <a:gridCol w="435429"/>
                <a:gridCol w="29477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56-1-S-00213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1" name="그룹 120"/>
          <p:cNvGrpSpPr/>
          <p:nvPr/>
        </p:nvGrpSpPr>
        <p:grpSpPr>
          <a:xfrm>
            <a:off x="10198100" y="7260538"/>
            <a:ext cx="182419" cy="1324690"/>
            <a:chOff x="9918023" y="3516204"/>
            <a:chExt cx="182419" cy="1324690"/>
          </a:xfrm>
        </p:grpSpPr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364561"/>
              <a:ext cx="182419" cy="182419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658475"/>
              <a:ext cx="182419" cy="182419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26" y="6927416"/>
            <a:ext cx="3297886" cy="15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7188701" y="8448708"/>
            <a:ext cx="418705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75" b="1" smtClean="0"/>
              <a:t>Year</a:t>
            </a:r>
            <a:endParaRPr lang="ko-KR" altLang="en-US" sz="875" b="1" dirty="0"/>
          </a:p>
        </p:txBody>
      </p:sp>
      <p:sp>
        <p:nvSpPr>
          <p:cNvPr id="74" name="직사각형 73"/>
          <p:cNvSpPr/>
          <p:nvPr/>
        </p:nvSpPr>
        <p:spPr>
          <a:xfrm>
            <a:off x="4415550" y="6869056"/>
            <a:ext cx="587020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smtClean="0"/>
              <a:t>지수</a:t>
            </a:r>
            <a:r>
              <a:rPr lang="en-US" altLang="ko-KR" sz="875" b="1" smtClean="0"/>
              <a:t>(%)</a:t>
            </a:r>
            <a:endParaRPr lang="ko-KR" altLang="en-US" sz="875" b="1" dirty="0"/>
          </a:p>
        </p:txBody>
      </p:sp>
      <p:sp>
        <p:nvSpPr>
          <p:cNvPr id="75" name="오각형[P] 82"/>
          <p:cNvSpPr/>
          <p:nvPr/>
        </p:nvSpPr>
        <p:spPr>
          <a:xfrm>
            <a:off x="7607406" y="8402809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상세보기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99" name="타원 98"/>
          <p:cNvSpPr>
            <a:spLocks noChangeAspect="1"/>
          </p:cNvSpPr>
          <p:nvPr/>
        </p:nvSpPr>
        <p:spPr>
          <a:xfrm>
            <a:off x="2800951" y="635442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5904037" y="667910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108" name="타원 107"/>
          <p:cNvSpPr>
            <a:spLocks noChangeAspect="1"/>
          </p:cNvSpPr>
          <p:nvPr/>
        </p:nvSpPr>
        <p:spPr>
          <a:xfrm>
            <a:off x="9425612" y="667910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1801674" y="5537572"/>
            <a:ext cx="2716006" cy="810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파손원인 추가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8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6" y="144774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52395" y="6293134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1378356" y="6293134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8" name="직선 연결선[R] 17"/>
          <p:cNvCxnSpPr/>
          <p:nvPr/>
        </p:nvCxnSpPr>
        <p:spPr>
          <a:xfrm>
            <a:off x="4476303" y="6634986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303360" y="7241694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47" name="직사각형 246"/>
          <p:cNvSpPr/>
          <p:nvPr/>
        </p:nvSpPr>
        <p:spPr>
          <a:xfrm>
            <a:off x="174670" y="6348221"/>
            <a:ext cx="10374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18366" y="6638847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오각형[P] 191"/>
          <p:cNvSpPr/>
          <p:nvPr/>
        </p:nvSpPr>
        <p:spPr>
          <a:xfrm>
            <a:off x="1378355" y="6297353"/>
            <a:ext cx="9077659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예측정보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상세조회</a:t>
            </a:r>
          </a:p>
        </p:txBody>
      </p:sp>
      <p:sp>
        <p:nvSpPr>
          <p:cNvPr id="83" name="오각형[P] 82"/>
          <p:cNvSpPr/>
          <p:nvPr/>
        </p:nvSpPr>
        <p:spPr>
          <a:xfrm>
            <a:off x="8950198" y="6353828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2213119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6" name="직사각형 85"/>
          <p:cNvSpPr/>
          <p:nvPr/>
        </p:nvSpPr>
        <p:spPr>
          <a:xfrm>
            <a:off x="2945110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8" name="직사각형 87"/>
          <p:cNvSpPr/>
          <p:nvPr/>
        </p:nvSpPr>
        <p:spPr>
          <a:xfrm>
            <a:off x="3677495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1481128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95" name="직사각형 94"/>
          <p:cNvSpPr/>
          <p:nvPr/>
        </p:nvSpPr>
        <p:spPr>
          <a:xfrm>
            <a:off x="1420714" y="6648253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/>
              <a:t>기본정보</a:t>
            </a:r>
            <a:endParaRPr lang="ko-KR" altLang="en-US" sz="875" b="1" dirty="0"/>
          </a:p>
        </p:txBody>
      </p:sp>
      <p:sp>
        <p:nvSpPr>
          <p:cNvPr id="96" name="직사각형 95"/>
          <p:cNvSpPr/>
          <p:nvPr/>
        </p:nvSpPr>
        <p:spPr>
          <a:xfrm>
            <a:off x="4503804" y="664180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dirty="0"/>
              <a:t>포장상태 예측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458261" y="7535104"/>
            <a:ext cx="7232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/>
              <a:t>예측시작년도</a:t>
            </a:r>
            <a:endParaRPr lang="ko-KR" altLang="en-US" sz="700" b="1" dirty="0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73" y="7751435"/>
            <a:ext cx="172285" cy="172285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1458261" y="6995422"/>
            <a:ext cx="30394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5106">
              <a:lnSpc>
                <a:spcPct val="150000"/>
              </a:lnSpc>
              <a:defRPr/>
            </a:pPr>
            <a:r>
              <a:rPr kumimoji="1" lang="ko-KR" altLang="en-US" sz="700" b="1"/>
              <a:t>노선번호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en-US" altLang="ko-KR" sz="700"/>
              <a:t>56    </a:t>
            </a:r>
            <a:r>
              <a:rPr kumimoji="1" lang="ko-KR" altLang="en-US" sz="700" b="1"/>
              <a:t>노선명 </a:t>
            </a:r>
            <a:r>
              <a:rPr kumimoji="1" lang="en-US" altLang="ko-KR" sz="700" b="1"/>
              <a:t>:</a:t>
            </a:r>
            <a:r>
              <a:rPr kumimoji="1" lang="en-US" altLang="ko-KR" sz="700"/>
              <a:t> </a:t>
            </a:r>
            <a:r>
              <a:rPr kumimoji="1" lang="ko-KR" altLang="en-US" sz="700"/>
              <a:t>김포 </a:t>
            </a:r>
            <a:r>
              <a:rPr kumimoji="1" lang="en-US" altLang="ko-KR" sz="700"/>
              <a:t>~ </a:t>
            </a:r>
            <a:r>
              <a:rPr kumimoji="1" lang="ko-KR" altLang="en-US" sz="700" smtClean="0"/>
              <a:t>인제    </a:t>
            </a:r>
            <a:r>
              <a:rPr kumimoji="1" lang="ko-KR" altLang="en-US" sz="700" b="1" smtClean="0"/>
              <a:t>관리기관</a:t>
            </a:r>
            <a:r>
              <a:rPr kumimoji="1" lang="ko-KR" altLang="en-US" sz="700" smtClean="0"/>
              <a:t>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ko-KR" altLang="en-US" sz="700" smtClean="0"/>
              <a:t>성동</a:t>
            </a:r>
            <a:endParaRPr kumimoji="1" lang="en-US" altLang="ko-KR" sz="700"/>
          </a:p>
          <a:p>
            <a:pPr defTabSz="945106">
              <a:lnSpc>
                <a:spcPct val="150000"/>
              </a:lnSpc>
              <a:defRPr/>
            </a:pPr>
            <a:r>
              <a:rPr kumimoji="1" lang="ko-KR" altLang="en-US" sz="700" b="1"/>
              <a:t>차로</a:t>
            </a:r>
            <a:r>
              <a:rPr kumimoji="1" lang="ko-KR" altLang="en-US" sz="700"/>
              <a:t>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en-US" altLang="ko-KR" sz="700" smtClean="0"/>
              <a:t>2   </a:t>
            </a:r>
            <a:r>
              <a:rPr kumimoji="1" lang="ko-KR" altLang="en-US" sz="700" b="1" smtClean="0"/>
              <a:t>        방향 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ko-KR" altLang="en-US" sz="700" smtClean="0"/>
              <a:t>상행               </a:t>
            </a:r>
            <a:r>
              <a:rPr kumimoji="1" lang="ko-KR" altLang="en-US" sz="700" b="1" smtClean="0"/>
              <a:t> 시</a:t>
            </a:r>
            <a:r>
              <a:rPr kumimoji="1" lang="en-US" altLang="ko-KR" sz="700" b="1" smtClean="0"/>
              <a:t>/</a:t>
            </a:r>
            <a:r>
              <a:rPr kumimoji="1" lang="ko-KR" altLang="en-US" sz="700" b="1" smtClean="0"/>
              <a:t>종점</a:t>
            </a:r>
            <a:r>
              <a:rPr kumimoji="1" lang="ko-KR" altLang="en-US" sz="700" smtClean="0"/>
              <a:t> </a:t>
            </a:r>
            <a:r>
              <a:rPr kumimoji="1" lang="en-US" altLang="ko-KR" sz="700" smtClean="0"/>
              <a:t>: 32.5 ~ 32.6(km)</a:t>
            </a:r>
            <a:endParaRPr kumimoji="1" lang="en-US" altLang="ko-KR" sz="700" dirty="0"/>
          </a:p>
        </p:txBody>
      </p:sp>
      <p:sp>
        <p:nvSpPr>
          <p:cNvPr id="106" name="직사각형 105"/>
          <p:cNvSpPr/>
          <p:nvPr/>
        </p:nvSpPr>
        <p:spPr>
          <a:xfrm>
            <a:off x="1577929" y="7919259"/>
            <a:ext cx="550151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2018</a:t>
            </a:r>
            <a:endParaRPr lang="ko-KR" altLang="en-US" sz="1225" b="1" dirty="0"/>
          </a:p>
        </p:txBody>
      </p:sp>
      <p:sp>
        <p:nvSpPr>
          <p:cNvPr id="107" name="직사각형 106"/>
          <p:cNvSpPr/>
          <p:nvPr/>
        </p:nvSpPr>
        <p:spPr>
          <a:xfrm>
            <a:off x="8345033" y="6663869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smtClean="0"/>
              <a:t>포장공</a:t>
            </a:r>
            <a:r>
              <a:rPr lang="ko-KR" altLang="en-US" sz="875" b="1"/>
              <a:t>사</a:t>
            </a:r>
            <a:r>
              <a:rPr lang="ko-KR" altLang="en-US" sz="875" b="1" smtClean="0"/>
              <a:t> </a:t>
            </a:r>
            <a:r>
              <a:rPr lang="ko-KR" altLang="en-US" sz="875" b="1" dirty="0"/>
              <a:t>이력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2178344" y="7535104"/>
            <a:ext cx="7232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보수도래시기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2367819" y="7919259"/>
            <a:ext cx="433132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8</a:t>
            </a:r>
            <a:r>
              <a:rPr lang="ko-KR" altLang="en-US" sz="1225" b="1"/>
              <a:t>년</a:t>
            </a:r>
            <a:endParaRPr lang="ko-KR" altLang="en-US" sz="1225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32" y="7767566"/>
            <a:ext cx="140022" cy="140022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2898630" y="7535104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/>
              <a:t>도로등급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2988209" y="7919259"/>
            <a:ext cx="655949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25" b="1" dirty="0"/>
              <a:t>국지도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3641522" y="7535104"/>
            <a:ext cx="4860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/>
              <a:t>주 파손</a:t>
            </a:r>
            <a:endParaRPr lang="ko-KR" altLang="en-US" sz="700" b="1" dirty="0"/>
          </a:p>
        </p:txBody>
      </p:sp>
      <p:sp>
        <p:nvSpPr>
          <p:cNvPr id="116" name="직사각형 115"/>
          <p:cNvSpPr/>
          <p:nvPr/>
        </p:nvSpPr>
        <p:spPr>
          <a:xfrm>
            <a:off x="3853442" y="7919259"/>
            <a:ext cx="388248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CR</a:t>
            </a:r>
            <a:endParaRPr lang="ko-KR" altLang="en-US" sz="1225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1" r="32338" b="49659"/>
          <a:stretch/>
        </p:blipFill>
        <p:spPr>
          <a:xfrm>
            <a:off x="3257535" y="7711662"/>
            <a:ext cx="126014" cy="19328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3" y="7762558"/>
            <a:ext cx="150040" cy="150040"/>
          </a:xfrm>
          <a:prstGeom prst="rect">
            <a:avLst/>
          </a:prstGeom>
        </p:spPr>
      </p:pic>
      <p:cxnSp>
        <p:nvCxnSpPr>
          <p:cNvPr id="122" name="직선 연결선[R] 121"/>
          <p:cNvCxnSpPr/>
          <p:nvPr/>
        </p:nvCxnSpPr>
        <p:spPr>
          <a:xfrm>
            <a:off x="8359589" y="6634986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/>
          <p:cNvSpPr>
            <a:spLocks noChangeAspect="1"/>
          </p:cNvSpPr>
          <p:nvPr/>
        </p:nvSpPr>
        <p:spPr>
          <a:xfrm>
            <a:off x="5471894" y="657190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90" y="3275061"/>
            <a:ext cx="179570" cy="179570"/>
          </a:xfrm>
          <a:prstGeom prst="rect">
            <a:avLst/>
          </a:prstGeom>
        </p:spPr>
      </p:pic>
      <p:cxnSp>
        <p:nvCxnSpPr>
          <p:cNvPr id="85" name="직선 연결선[R] 18"/>
          <p:cNvCxnSpPr/>
          <p:nvPr/>
        </p:nvCxnSpPr>
        <p:spPr>
          <a:xfrm>
            <a:off x="5195590" y="3471839"/>
            <a:ext cx="1795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2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2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2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48536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27" name="텍스트 상자 139"/>
          <p:cNvSpPr txBox="1"/>
          <p:nvPr/>
        </p:nvSpPr>
        <p:spPr>
          <a:xfrm>
            <a:off x="253102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1" y="1094217"/>
            <a:ext cx="270930" cy="270930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1" y="1135484"/>
            <a:ext cx="189021" cy="189021"/>
          </a:xfrm>
          <a:prstGeom prst="rect">
            <a:avLst/>
          </a:prstGeom>
        </p:spPr>
      </p:pic>
      <p:sp>
        <p:nvSpPr>
          <p:cNvPr id="131" name="직사각형 130"/>
          <p:cNvSpPr/>
          <p:nvPr/>
        </p:nvSpPr>
        <p:spPr>
          <a:xfrm>
            <a:off x="2444139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1271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363771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00798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330833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6419177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7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71606" y="2514495"/>
            <a:ext cx="275124" cy="1808524"/>
            <a:chOff x="258972" y="2431285"/>
            <a:chExt cx="314393" cy="206665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01" name="그림 1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558276"/>
            <a:ext cx="266729" cy="84186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629940"/>
            <a:ext cx="1008571" cy="1383659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dirty="0">
                <a:latin typeface="돋움" charset="-127"/>
              </a:rPr>
              <a:t>예측자료 생성</a:t>
            </a:r>
            <a:endParaRPr lang="en-US" altLang="ko-KR" sz="788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예측정보 </a:t>
            </a:r>
            <a:r>
              <a:rPr lang="ko-KR" altLang="en-US" sz="788" b="1" dirty="0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97353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0606"/>
              </p:ext>
            </p:extLst>
          </p:nvPr>
        </p:nvGraphicFramePr>
        <p:xfrm>
          <a:off x="8430629" y="6900954"/>
          <a:ext cx="2025385" cy="1760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77"/>
                <a:gridCol w="487338"/>
                <a:gridCol w="402771"/>
                <a:gridCol w="435429"/>
                <a:gridCol w="29477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1" name="그룹 120"/>
          <p:cNvGrpSpPr/>
          <p:nvPr/>
        </p:nvGrpSpPr>
        <p:grpSpPr>
          <a:xfrm>
            <a:off x="10198100" y="7260538"/>
            <a:ext cx="182419" cy="1324690"/>
            <a:chOff x="9918023" y="3516204"/>
            <a:chExt cx="182419" cy="1324690"/>
          </a:xfrm>
        </p:grpSpPr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364561"/>
              <a:ext cx="182419" cy="182419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658475"/>
              <a:ext cx="182419" cy="182419"/>
            </a:xfrm>
            <a:prstGeom prst="rect">
              <a:avLst/>
            </a:prstGeom>
          </p:spPr>
        </p:pic>
      </p:grp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85871"/>
              </p:ext>
            </p:extLst>
          </p:nvPr>
        </p:nvGraphicFramePr>
        <p:xfrm>
          <a:off x="4600529" y="6834815"/>
          <a:ext cx="3637295" cy="1946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93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90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042"/>
                <a:gridCol w="259042"/>
                <a:gridCol w="4880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346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411413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366272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</a:tblGrid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effectLst/>
                        </a:rPr>
                        <a:t>년도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mtClean="0">
                          <a:solidFill>
                            <a:schemeClr val="tx1"/>
                          </a:solidFill>
                          <a:effectLst/>
                        </a:rPr>
                        <a:t>AC</a:t>
                      </a:r>
                      <a:endParaRPr lang="de-DE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smtClean="0">
                          <a:solidFill>
                            <a:schemeClr val="tx1"/>
                          </a:solidFill>
                          <a:effectLst/>
                        </a:rPr>
                        <a:t>LC</a:t>
                      </a:r>
                      <a:endParaRPr lang="de-DE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smtClean="0">
                          <a:solidFill>
                            <a:schemeClr val="tx1"/>
                          </a:solidFill>
                          <a:effectLst/>
                        </a:rPr>
                        <a:t>TC</a:t>
                      </a:r>
                      <a:endParaRPr lang="de-DE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1" smtClean="0">
                          <a:solidFill>
                            <a:schemeClr val="tx1"/>
                          </a:solidFill>
                          <a:effectLst/>
                        </a:rPr>
                        <a:t>RD</a:t>
                      </a:r>
                      <a:endParaRPr lang="is-IS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mtClean="0">
                          <a:solidFill>
                            <a:schemeClr val="tx1"/>
                          </a:solidFill>
                          <a:effectLst/>
                        </a:rPr>
                        <a:t>IRI</a:t>
                      </a:r>
                      <a:endParaRPr lang="en-US" sz="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mtClean="0">
                          <a:solidFill>
                            <a:schemeClr val="tx1"/>
                          </a:solidFill>
                          <a:effectLst/>
                        </a:rPr>
                        <a:t>GPCR</a:t>
                      </a:r>
                      <a:endParaRPr lang="en-US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effectLst/>
                        </a:rPr>
                        <a:t>등급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평가년도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700" b="0" dirty="0" smtClean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fi-FI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0" dirty="0">
                          <a:solidFill>
                            <a:schemeClr val="tx1"/>
                          </a:solidFill>
                          <a:effectLst/>
                        </a:rPr>
                        <a:t>9.59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0">
                          <a:solidFill>
                            <a:schemeClr val="tx1"/>
                          </a:solidFill>
                          <a:effectLst/>
                        </a:rPr>
                        <a:t>3.28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700" b="0" smtClean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0" smtClean="0">
                          <a:solidFill>
                            <a:schemeClr val="tx1"/>
                          </a:solidFill>
                          <a:effectLst/>
                        </a:rPr>
                        <a:t>9.</a:t>
                      </a:r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0" smtClean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r>
                        <a:rPr lang="ko-KR" altLang="en-US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예측 </a:t>
                      </a:r>
                      <a:r>
                        <a:rPr lang="en-US" altLang="ko-KR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  <a:endParaRPr lang="ko-KR" altLang="en-US" sz="7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r>
                        <a:rPr lang="is-IS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endParaRPr lang="is-IS" sz="7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nb-NO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r>
                        <a:rPr lang="en-US" altLang="ko-KR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altLang="ko-KR" sz="7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2024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에측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2025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61</a:t>
                      </a:r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2026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59.5</a:t>
                      </a:r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2027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1" name="오각형[P] 82"/>
          <p:cNvSpPr/>
          <p:nvPr/>
        </p:nvSpPr>
        <p:spPr>
          <a:xfrm>
            <a:off x="7717684" y="8738547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그래프</a:t>
            </a:r>
            <a:endParaRPr kumimoji="1" lang="en-US" altLang="ko-KR" sz="700" b="1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보기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aphicFrame>
        <p:nvGraphicFramePr>
          <p:cNvPr id="143" name="표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98741"/>
              </p:ext>
            </p:extLst>
          </p:nvPr>
        </p:nvGraphicFramePr>
        <p:xfrm>
          <a:off x="10631816" y="863922"/>
          <a:ext cx="1628157" cy="367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9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예측정보 상세조회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8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 상세보기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그래프보기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상세보기 화면을 닫고 그래프보기 화면으로 전환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5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6.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보수대상 선정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276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7.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포장공사 이력관리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79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6" y="1740588"/>
            <a:ext cx="10307479" cy="6063223"/>
          </a:xfrm>
          <a:prstGeom prst="rect">
            <a:avLst/>
          </a:prstGeom>
        </p:spPr>
      </p:pic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81348"/>
              </p:ext>
            </p:extLst>
          </p:nvPr>
        </p:nvGraphicFramePr>
        <p:xfrm>
          <a:off x="10647470" y="874807"/>
          <a:ext cx="1628157" cy="253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이력조회화면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검색조건 및 목록이 기본으로 표출됨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 결과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253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 엑셀 저장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  <a:tr h="253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신규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7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69" name="타원 68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52395" y="5449563"/>
            <a:ext cx="1234566" cy="32219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74670" y="5506053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18366" y="5788698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74670" y="5788698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포장공사 이</a:t>
            </a:r>
            <a:r>
              <a:rPr lang="ko-KR" altLang="en-US" sz="875" b="1">
                <a:latin typeface="돋움" charset="-127"/>
              </a:rPr>
              <a:t>력</a:t>
            </a:r>
            <a:r>
              <a:rPr lang="ko-KR" altLang="en-US" sz="875" b="1" smtClean="0">
                <a:latin typeface="돋움" charset="-127"/>
              </a:rPr>
              <a:t>관리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78356" y="5449563"/>
            <a:ext cx="9084537" cy="32219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0228" y="7444435"/>
            <a:ext cx="85958" cy="97582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033670" y="826663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5" name="직선 연결선[R] 197"/>
          <p:cNvCxnSpPr/>
          <p:nvPr/>
        </p:nvCxnSpPr>
        <p:spPr>
          <a:xfrm>
            <a:off x="1483943" y="5793017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연결선[R] 198"/>
          <p:cNvCxnSpPr/>
          <p:nvPr/>
        </p:nvCxnSpPr>
        <p:spPr>
          <a:xfrm>
            <a:off x="3449154" y="5792818"/>
            <a:ext cx="0" cy="28927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오각형[P] 199"/>
          <p:cNvSpPr/>
          <p:nvPr/>
        </p:nvSpPr>
        <p:spPr>
          <a:xfrm>
            <a:off x="3451450" y="5455185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0394277" y="6031665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5" name="오각형[P] 205"/>
          <p:cNvSpPr/>
          <p:nvPr/>
        </p:nvSpPr>
        <p:spPr>
          <a:xfrm>
            <a:off x="1378357" y="5455185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3688122" y="813116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공사이력 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1428308" y="5859694"/>
            <a:ext cx="1950434" cy="234233"/>
            <a:chOff x="8685157" y="6830161"/>
            <a:chExt cx="2228822" cy="267666"/>
          </a:xfrm>
        </p:grpSpPr>
        <p:sp>
          <p:nvSpPr>
            <p:cNvPr id="130" name="직사각형 129"/>
            <p:cNvSpPr/>
            <p:nvPr/>
          </p:nvSpPr>
          <p:spPr>
            <a:xfrm>
              <a:off x="8685157" y="685375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공사구분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9287822" y="6830161"/>
              <a:ext cx="1626157" cy="2276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노후포장도로정비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1387543" y="6801411"/>
            <a:ext cx="1970538" cy="232109"/>
            <a:chOff x="8367519" y="6842287"/>
            <a:chExt cx="2443589" cy="265239"/>
          </a:xfrm>
        </p:grpSpPr>
        <p:sp>
          <p:nvSpPr>
            <p:cNvPr id="136" name="직사각형 135"/>
            <p:cNvSpPr/>
            <p:nvPr/>
          </p:nvSpPr>
          <p:spPr>
            <a:xfrm>
              <a:off x="8367519" y="6863455"/>
              <a:ext cx="7299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>
                  <a:latin typeface="맑은 고딕" pitchFamily="50" charset="-127"/>
                </a:rPr>
                <a:t>계약기간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0" name="직사각형 139"/>
          <p:cNvSpPr/>
          <p:nvPr/>
        </p:nvSpPr>
        <p:spPr>
          <a:xfrm>
            <a:off x="6354896" y="6847426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41" name="그룹 140"/>
          <p:cNvGrpSpPr/>
          <p:nvPr/>
        </p:nvGrpSpPr>
        <p:grpSpPr>
          <a:xfrm>
            <a:off x="3210501" y="6798191"/>
            <a:ext cx="204948" cy="220524"/>
            <a:chOff x="5843096" y="1079415"/>
            <a:chExt cx="234200" cy="252000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4" name="직사각형 143"/>
          <p:cNvSpPr/>
          <p:nvPr/>
        </p:nvSpPr>
        <p:spPr>
          <a:xfrm>
            <a:off x="2618663" y="6803294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2522167" y="6798191"/>
            <a:ext cx="204948" cy="220524"/>
            <a:chOff x="5843096" y="1079415"/>
            <a:chExt cx="234200" cy="252000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837573"/>
              </p:ext>
            </p:extLst>
          </p:nvPr>
        </p:nvGraphicFramePr>
        <p:xfrm>
          <a:off x="3451449" y="5796947"/>
          <a:ext cx="6793932" cy="165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672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8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3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1439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22419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51439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71592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95807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하자시작일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하자종료일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보수금액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노후포장도로정비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상반기 노후포장도로정비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10080913" y="583218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168" name="타원 167"/>
          <p:cNvSpPr>
            <a:spLocks noChangeAspect="1"/>
          </p:cNvSpPr>
          <p:nvPr/>
        </p:nvSpPr>
        <p:spPr>
          <a:xfrm>
            <a:off x="3532503" y="808587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1394014" y="6448101"/>
            <a:ext cx="2002037" cy="223621"/>
            <a:chOff x="8741540" y="6842287"/>
            <a:chExt cx="2287790" cy="255539"/>
          </a:xfrm>
        </p:grpSpPr>
        <p:sp>
          <p:nvSpPr>
            <p:cNvPr id="170" name="직사각형 169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시공사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1399052" y="6183534"/>
            <a:ext cx="1959028" cy="223621"/>
            <a:chOff x="8702212" y="6842287"/>
            <a:chExt cx="2238642" cy="255538"/>
          </a:xfrm>
        </p:grpSpPr>
        <p:sp>
          <p:nvSpPr>
            <p:cNvPr id="173" name="직사각형 172"/>
            <p:cNvSpPr/>
            <p:nvPr/>
          </p:nvSpPr>
          <p:spPr>
            <a:xfrm>
              <a:off x="8702212" y="6853755"/>
              <a:ext cx="557234" cy="24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공사명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9294463" y="6842287"/>
              <a:ext cx="1646391" cy="22864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6" name="타원 175"/>
          <p:cNvSpPr>
            <a:spLocks noChangeAspect="1"/>
          </p:cNvSpPr>
          <p:nvPr/>
        </p:nvSpPr>
        <p:spPr>
          <a:xfrm>
            <a:off x="15618" y="582578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78" name="오각형[P] 133"/>
          <p:cNvSpPr/>
          <p:nvPr/>
        </p:nvSpPr>
        <p:spPr>
          <a:xfrm>
            <a:off x="3184506" y="5876968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79" name="그룹 178"/>
          <p:cNvGrpSpPr/>
          <p:nvPr/>
        </p:nvGrpSpPr>
        <p:grpSpPr>
          <a:xfrm>
            <a:off x="7156657" y="8248934"/>
            <a:ext cx="333913" cy="142288"/>
            <a:chOff x="7684129" y="8571522"/>
            <a:chExt cx="381573" cy="162597"/>
          </a:xfrm>
        </p:grpSpPr>
        <p:sp>
          <p:nvSpPr>
            <p:cNvPr id="180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27373"/>
              </p:ext>
            </p:extLst>
          </p:nvPr>
        </p:nvGraphicFramePr>
        <p:xfrm>
          <a:off x="3447500" y="7406637"/>
          <a:ext cx="6793932" cy="53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04">
                  <a:extLst>
                    <a:ext uri="{9D8B030D-6E8A-4147-A177-3AD203B41FA5}">
                      <a16:colId xmlns:a16="http://schemas.microsoft.com/office/drawing/2014/main" xmlns="" val="3706724302"/>
                    </a:ext>
                  </a:extLst>
                </a:gridCol>
                <a:gridCol w="1067281">
                  <a:extLst>
                    <a:ext uri="{9D8B030D-6E8A-4147-A177-3AD203B41FA5}">
                      <a16:colId xmlns:a16="http://schemas.microsoft.com/office/drawing/2014/main" xmlns="" val="239238752"/>
                    </a:ext>
                  </a:extLst>
                </a:gridCol>
                <a:gridCol w="1352652">
                  <a:extLst>
                    <a:ext uri="{9D8B030D-6E8A-4147-A177-3AD203B41FA5}">
                      <a16:colId xmlns:a16="http://schemas.microsoft.com/office/drawing/2014/main" xmlns="" val="2960814382"/>
                    </a:ext>
                  </a:extLst>
                </a:gridCol>
                <a:gridCol w="410353">
                  <a:extLst>
                    <a:ext uri="{9D8B030D-6E8A-4147-A177-3AD203B41FA5}">
                      <a16:colId xmlns:a16="http://schemas.microsoft.com/office/drawing/2014/main" xmlns="" val="1426254572"/>
                    </a:ext>
                  </a:extLst>
                </a:gridCol>
                <a:gridCol w="341175">
                  <a:extLst>
                    <a:ext uri="{9D8B030D-6E8A-4147-A177-3AD203B41FA5}">
                      <a16:colId xmlns:a16="http://schemas.microsoft.com/office/drawing/2014/main" xmlns="" val="3576920804"/>
                    </a:ext>
                  </a:extLst>
                </a:gridCol>
                <a:gridCol w="551439">
                  <a:extLst>
                    <a:ext uri="{9D8B030D-6E8A-4147-A177-3AD203B41FA5}">
                      <a16:colId xmlns:a16="http://schemas.microsoft.com/office/drawing/2014/main" xmlns="" val="776976404"/>
                    </a:ext>
                  </a:extLst>
                </a:gridCol>
                <a:gridCol w="522419">
                  <a:extLst>
                    <a:ext uri="{9D8B030D-6E8A-4147-A177-3AD203B41FA5}">
                      <a16:colId xmlns:a16="http://schemas.microsoft.com/office/drawing/2014/main" xmlns="" val="3461528244"/>
                    </a:ext>
                  </a:extLst>
                </a:gridCol>
                <a:gridCol w="551439">
                  <a:extLst>
                    <a:ext uri="{9D8B030D-6E8A-4147-A177-3AD203B41FA5}">
                      <a16:colId xmlns:a16="http://schemas.microsoft.com/office/drawing/2014/main" xmlns="" val="3779902532"/>
                    </a:ext>
                  </a:extLst>
                </a:gridCol>
                <a:gridCol w="571592">
                  <a:extLst>
                    <a:ext uri="{9D8B030D-6E8A-4147-A177-3AD203B41FA5}">
                      <a16:colId xmlns:a16="http://schemas.microsoft.com/office/drawing/2014/main" xmlns="" val="3701104284"/>
                    </a:ext>
                  </a:extLst>
                </a:gridCol>
                <a:gridCol w="958078">
                  <a:extLst>
                    <a:ext uri="{9D8B030D-6E8A-4147-A177-3AD203B41FA5}">
                      <a16:colId xmlns:a16="http://schemas.microsoft.com/office/drawing/2014/main" xmlns="" val="384360793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3777829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7984122"/>
                  </a:ext>
                </a:extLst>
              </a:tr>
            </a:tbl>
          </a:graphicData>
        </a:graphic>
      </p:graphicFrame>
      <p:sp>
        <p:nvSpPr>
          <p:cNvPr id="184" name="타원 183"/>
          <p:cNvSpPr>
            <a:spLocks noChangeAspect="1"/>
          </p:cNvSpPr>
          <p:nvPr/>
        </p:nvSpPr>
        <p:spPr>
          <a:xfrm>
            <a:off x="2887615" y="829183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85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4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66" name="타원 65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84" name="그룹 8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86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7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 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 이력조회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88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포장공사 이력관리</a:t>
              </a:r>
              <a:endParaRPr lang="ko-KR" altLang="en-US" sz="1000" b="1" dirty="0"/>
            </a:p>
          </p:txBody>
        </p:sp>
        <p:sp>
          <p:nvSpPr>
            <p:cNvPr id="9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48536" y="874807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5" name="텍스트 상자 139"/>
          <p:cNvSpPr txBox="1"/>
          <p:nvPr/>
        </p:nvSpPr>
        <p:spPr>
          <a:xfrm>
            <a:off x="253102" y="999464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1" y="1083331"/>
            <a:ext cx="270930" cy="27093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1" y="1124598"/>
            <a:ext cx="189021" cy="189021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2444139" y="10846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71271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63771" y="10846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300798" y="10846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330833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419177" y="10846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9493079" y="813116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포장공사 </a:t>
            </a:r>
            <a:endParaRPr kumimoji="1" lang="en-US" altLang="ko-KR" sz="70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신규등록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77" name="타원 76"/>
          <p:cNvSpPr>
            <a:spLocks noChangeAspect="1"/>
          </p:cNvSpPr>
          <p:nvPr/>
        </p:nvSpPr>
        <p:spPr>
          <a:xfrm>
            <a:off x="9337460" y="808587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5</a:t>
            </a:r>
            <a:endParaRPr kumimoji="1" lang="ko-KR" altLang="en-US" sz="1400" dirty="0"/>
          </a:p>
        </p:txBody>
      </p:sp>
      <p:grpSp>
        <p:nvGrpSpPr>
          <p:cNvPr id="80" name="그룹 79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8" y="1751473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74167" y="5323524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96442" y="5374393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</a:t>
            </a:r>
            <a:r>
              <a:rPr lang="ko-KR" altLang="en-US" sz="1050" b="1">
                <a:latin typeface="돋움" charset="-127"/>
              </a:rPr>
              <a:t>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40138" y="5657038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1400128" y="5323524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73222" y="5323525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6" name="타원 175"/>
          <p:cNvSpPr>
            <a:spLocks noChangeAspect="1"/>
          </p:cNvSpPr>
          <p:nvPr/>
        </p:nvSpPr>
        <p:spPr>
          <a:xfrm>
            <a:off x="1402293" y="506478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72" name="오각형[P] 199"/>
          <p:cNvSpPr/>
          <p:nvPr/>
        </p:nvSpPr>
        <p:spPr>
          <a:xfrm>
            <a:off x="3867475" y="5323525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26178" y="5323525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하자기본정보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12231" y="5323525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400129" y="5323525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65166" y="5409810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74" name="타원 73"/>
          <p:cNvSpPr>
            <a:spLocks noChangeAspect="1"/>
          </p:cNvSpPr>
          <p:nvPr/>
        </p:nvSpPr>
        <p:spPr>
          <a:xfrm>
            <a:off x="9777512" y="530135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183691"/>
              </p:ext>
            </p:extLst>
          </p:nvPr>
        </p:nvGraphicFramePr>
        <p:xfrm>
          <a:off x="1437194" y="5703079"/>
          <a:ext cx="8936920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                                                        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공사분류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상반기 노후포장도로정비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경기도건설본부 북부도로과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계약기간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20170601 - 20170602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20190601 - 20190602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상수도 상수도사업본부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감리사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93510"/>
              </p:ext>
            </p:extLst>
          </p:nvPr>
        </p:nvGraphicFramePr>
        <p:xfrm>
          <a:off x="1437193" y="7300444"/>
          <a:ext cx="8936920" cy="106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4">
                  <a:extLst>
                    <a:ext uri="{9D8B030D-6E8A-4147-A177-3AD203B41FA5}">
                      <a16:colId xmlns:a16="http://schemas.microsoft.com/office/drawing/2014/main" xmlns="" val="2401159687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1395436671"/>
                    </a:ext>
                  </a:extLst>
                </a:gridCol>
                <a:gridCol w="2025341">
                  <a:extLst>
                    <a:ext uri="{9D8B030D-6E8A-4147-A177-3AD203B41FA5}">
                      <a16:colId xmlns:a16="http://schemas.microsoft.com/office/drawing/2014/main" xmlns="" val="1626873687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1322943837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 대표자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감리사 대표자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934649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 대표번호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02-123-1234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감리자 대표번호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3602568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총 공사금액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5720155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포장두께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7375952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063242" y="5729823"/>
            <a:ext cx="2245028" cy="199193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경기도 건설본부 북부도로과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063242" y="6008748"/>
            <a:ext cx="2245028" cy="199193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노후포장도로정비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3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7669665" y="5729823"/>
            <a:ext cx="1116346" cy="203138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95" name="모서리가 둥근 직사각형 94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7669665" y="6008748"/>
            <a:ext cx="2245028" cy="199193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98" name="모서리가 둥근 직사각형 97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국지도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128336" y="5729823"/>
            <a:ext cx="1116346" cy="203138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103" name="모서리가 둥근 직사각형 102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상반기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7" name="모서리가 둥근 직사각형 106"/>
          <p:cNvSpPr/>
          <p:nvPr/>
        </p:nvSpPr>
        <p:spPr>
          <a:xfrm>
            <a:off x="8776417" y="840546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수정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9631736" y="840546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삭제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54" name="표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8081"/>
              </p:ext>
            </p:extLst>
          </p:nvPr>
        </p:nvGraphicFramePr>
        <p:xfrm>
          <a:off x="10642834" y="885692"/>
          <a:ext cx="1628157" cy="2960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목록에서 선택한 공사의  기본정보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하자기본정보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공사명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목록에서 선택한 공사명 표출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목록으로 돌아가기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수정화면으로 전환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항목 삭제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시에는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저장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버튼으로 전환됨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55" name="직사각형 154"/>
          <p:cNvSpPr/>
          <p:nvPr/>
        </p:nvSpPr>
        <p:spPr>
          <a:xfrm>
            <a:off x="5114197" y="5388682"/>
            <a:ext cx="23022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/>
              <a:t>공사명 </a:t>
            </a:r>
            <a:r>
              <a:rPr lang="en-US" altLang="ko-KR" sz="875"/>
              <a:t>: 2017</a:t>
            </a:r>
            <a:r>
              <a:rPr lang="ko-KR" altLang="en-US" sz="875"/>
              <a:t>년 상반기 노후포장도로정비</a:t>
            </a:r>
            <a:endParaRPr lang="ko-KR" altLang="en-US" sz="875" dirty="0"/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8455887" y="843066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57" name="타원 156"/>
          <p:cNvSpPr>
            <a:spLocks noChangeAspect="1"/>
          </p:cNvSpPr>
          <p:nvPr/>
        </p:nvSpPr>
        <p:spPr>
          <a:xfrm>
            <a:off x="5228204" y="510474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8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01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 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기본정보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0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70308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0" name="텍스트 상자 139"/>
          <p:cNvSpPr txBox="1"/>
          <p:nvPr/>
        </p:nvSpPr>
        <p:spPr>
          <a:xfrm>
            <a:off x="274874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3" y="1094216"/>
            <a:ext cx="270930" cy="270930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83" y="1135483"/>
            <a:ext cx="189021" cy="189021"/>
          </a:xfrm>
          <a:prstGeom prst="rect">
            <a:avLst/>
          </a:prstGeom>
        </p:spPr>
      </p:pic>
      <p:sp>
        <p:nvSpPr>
          <p:cNvPr id="123" name="직사각형 122"/>
          <p:cNvSpPr/>
          <p:nvPr/>
        </p:nvSpPr>
        <p:spPr>
          <a:xfrm>
            <a:off x="2465911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93043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4385543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7322570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352605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440949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6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67" name="직사각형 6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4670" y="5670497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7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79" name="타원 78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0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02" name="타원 101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11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13" name="타원 112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68" name="그룹 67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2" name="그림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2.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공통기능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012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4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63281" y="5312639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85556" y="5363508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29252" y="5646153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85556" y="5646153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89242" y="5312639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62336" y="5312640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151507" y="5312640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15292" y="5312640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01345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389243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54280" y="5398925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9659418" y="839457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r>
              <a:rPr kumimoji="1" lang="en-US" altLang="ko-KR" sz="700">
                <a:solidFill>
                  <a:schemeClr val="bg1"/>
                </a:solidFill>
              </a:rPr>
              <a:t>	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546455" y="839457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461546"/>
              </p:ext>
            </p:extLst>
          </p:nvPr>
        </p:nvGraphicFramePr>
        <p:xfrm>
          <a:off x="1504275" y="5764750"/>
          <a:ext cx="8914721" cy="241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1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92978169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58979554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488564780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890331864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1695760339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3778300164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2344329675"/>
                    </a:ext>
                  </a:extLst>
                </a:gridCol>
              </a:tblGrid>
              <a:tr h="3394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세부위치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공사차로수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작업시작일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작업완료일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보수폭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포장두께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표층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중층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8165388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합계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33,490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2,000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3.24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7,1445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80809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399732" y="5377797"/>
            <a:ext cx="23022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/>
              <a:t>공사명 </a:t>
            </a:r>
            <a:r>
              <a:rPr lang="en-US" altLang="ko-KR" sz="875"/>
              <a:t>: 2017</a:t>
            </a:r>
            <a:r>
              <a:rPr lang="ko-KR" altLang="en-US" sz="875"/>
              <a:t>년 상반기 노후포장도로정비</a:t>
            </a:r>
            <a:endParaRPr lang="ko-KR" altLang="en-US" sz="875" dirty="0"/>
          </a:p>
        </p:txBody>
      </p: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33991"/>
              </p:ext>
            </p:extLst>
          </p:nvPr>
        </p:nvGraphicFramePr>
        <p:xfrm>
          <a:off x="10632495" y="885693"/>
          <a:ext cx="1628157" cy="2640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목록에서 선택한 공사의  기본정보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하자기본정보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목록조회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등록화면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popup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호출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목록 엑셀저장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76" name="타원 175"/>
          <p:cNvSpPr>
            <a:spLocks noChangeAspect="1"/>
          </p:cNvSpPr>
          <p:nvPr/>
        </p:nvSpPr>
        <p:spPr>
          <a:xfrm>
            <a:off x="1689333" y="566947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28" name="타원 127"/>
          <p:cNvSpPr>
            <a:spLocks noChangeAspect="1"/>
          </p:cNvSpPr>
          <p:nvPr/>
        </p:nvSpPr>
        <p:spPr>
          <a:xfrm>
            <a:off x="9299947" y="837651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42" name="타원 41"/>
          <p:cNvSpPr>
            <a:spLocks noChangeAspect="1"/>
          </p:cNvSpPr>
          <p:nvPr/>
        </p:nvSpPr>
        <p:spPr>
          <a:xfrm>
            <a:off x="1485502" y="837651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2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53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 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세부공사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5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9422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9" name="텍스트 상자 139"/>
          <p:cNvSpPr txBox="1"/>
          <p:nvPr/>
        </p:nvSpPr>
        <p:spPr>
          <a:xfrm>
            <a:off x="263988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7"/>
            <a:ext cx="270930" cy="27093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4"/>
            <a:ext cx="189021" cy="189021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2455025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382157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74657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311684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341719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430063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50" name="직사각형 49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0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75" name="타원 74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6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78" name="타원 77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9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81" name="타원 80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83" name="그룹 82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4" name="그림 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6" y="1751473"/>
            <a:ext cx="10307479" cy="6935327"/>
          </a:xfrm>
          <a:prstGeom prst="rect">
            <a:avLst/>
          </a:prstGeom>
        </p:spPr>
      </p:pic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22755"/>
              </p:ext>
            </p:extLst>
          </p:nvPr>
        </p:nvGraphicFramePr>
        <p:xfrm>
          <a:off x="10620036" y="874806"/>
          <a:ext cx="1628157" cy="530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공사위치입력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공사위치 지도 선택 방법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단일 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마우스 단일 클릭을 통해 포장셀을 선택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다각형 그리기로 포장셀 선택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선택해제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포장셀  선택해제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 완료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포장셀을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등록화면에 등록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지도 선택 과정에서 접혀 있던 세부공사 화면이 다시 표출되며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선택방법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창은 닫힘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마우스 오버시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각 버튼에 대한 상세 설명이 풍선 도움말로 나타난다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단일선택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마우스 클릭을 통해 포장셀 단일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다중 선택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다각형  그리기를 통해 포장셀 선택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선택해제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포장셀 모두 선택 해제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선택완료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포장셀을 공사구간으로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선택방법을 통해 선택한 포장셀 정보가 지도에 셀력션 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선택방법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선택완료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가 되면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접혀있던 세부공사창과 포장공사 이력관리 메인창이 다시 열림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290980" y="1645532"/>
            <a:ext cx="2615452" cy="1055807"/>
            <a:chOff x="-140677" y="3385942"/>
            <a:chExt cx="4043380" cy="857812"/>
          </a:xfrm>
        </p:grpSpPr>
        <p:sp>
          <p:nvSpPr>
            <p:cNvPr id="100" name="직사각형 99"/>
            <p:cNvSpPr/>
            <p:nvPr/>
          </p:nvSpPr>
          <p:spPr>
            <a:xfrm>
              <a:off x="-140677" y="3501636"/>
              <a:ext cx="4043380" cy="7421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/>
                <a:t>ㅇ</a:t>
              </a:r>
            </a:p>
          </p:txBody>
        </p:sp>
        <p:sp>
          <p:nvSpPr>
            <p:cNvPr id="102" name="십자형[C] 263"/>
            <p:cNvSpPr>
              <a:spLocks noChangeAspect="1"/>
            </p:cNvSpPr>
            <p:nvPr/>
          </p:nvSpPr>
          <p:spPr>
            <a:xfrm rot="18900000" flipH="1">
              <a:off x="3569509" y="3385942"/>
              <a:ext cx="224724" cy="419221"/>
            </a:xfrm>
            <a:prstGeom prst="plus">
              <a:avLst>
                <a:gd name="adj" fmla="val 4397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4"/>
          <a:srcRect l="4097" t="13485" r="80559" b="64679"/>
          <a:stretch/>
        </p:blipFill>
        <p:spPr>
          <a:xfrm>
            <a:off x="3412709" y="1987132"/>
            <a:ext cx="455304" cy="4914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9996" y="1783938"/>
            <a:ext cx="101021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포장셀 선택방법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90980" y="2462275"/>
            <a:ext cx="673582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단일 선택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rcRect l="34354" t="15298" r="49743" b="65101"/>
          <a:stretch/>
        </p:blipFill>
        <p:spPr>
          <a:xfrm>
            <a:off x="4099053" y="2037412"/>
            <a:ext cx="471907" cy="441129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05182" y="2462275"/>
            <a:ext cx="673582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다중 선택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rcRect l="4097" t="13485" r="80559" b="64679"/>
          <a:stretch/>
        </p:blipFill>
        <p:spPr>
          <a:xfrm>
            <a:off x="4735415" y="1987132"/>
            <a:ext cx="455304" cy="491410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rcRect l="34354" t="15298" r="49743" b="65101"/>
          <a:stretch/>
        </p:blipFill>
        <p:spPr>
          <a:xfrm>
            <a:off x="5421758" y="2037412"/>
            <a:ext cx="471907" cy="441129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4640923" y="2462275"/>
            <a:ext cx="673582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선택 해제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325858" y="2462275"/>
            <a:ext cx="673582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선택 완료</a:t>
            </a:r>
          </a:p>
        </p:txBody>
      </p:sp>
      <p:sp>
        <p:nvSpPr>
          <p:cNvPr id="9" name="직사각형 8"/>
          <p:cNvSpPr/>
          <p:nvPr/>
        </p:nvSpPr>
        <p:spPr>
          <a:xfrm rot="2021819">
            <a:off x="6227971" y="4173139"/>
            <a:ext cx="267375" cy="92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7" name="직사각형 136"/>
          <p:cNvSpPr/>
          <p:nvPr/>
        </p:nvSpPr>
        <p:spPr>
          <a:xfrm rot="2517229">
            <a:off x="6903976" y="4581638"/>
            <a:ext cx="267375" cy="92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8" name="직사각형 137"/>
          <p:cNvSpPr/>
          <p:nvPr/>
        </p:nvSpPr>
        <p:spPr>
          <a:xfrm rot="2550644">
            <a:off x="6509848" y="4351292"/>
            <a:ext cx="267375" cy="92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직사각형 138"/>
          <p:cNvSpPr/>
          <p:nvPr/>
        </p:nvSpPr>
        <p:spPr>
          <a:xfrm rot="2731351">
            <a:off x="7132909" y="4811369"/>
            <a:ext cx="267375" cy="92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007840" y="209574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41" name="타원 140"/>
          <p:cNvSpPr>
            <a:spLocks noChangeAspect="1"/>
          </p:cNvSpPr>
          <p:nvPr/>
        </p:nvSpPr>
        <p:spPr>
          <a:xfrm>
            <a:off x="6773280" y="397724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2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53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 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세부공사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공사위치 입력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5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56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8536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8" name="텍스트 상자 139"/>
          <p:cNvSpPr txBox="1"/>
          <p:nvPr/>
        </p:nvSpPr>
        <p:spPr>
          <a:xfrm>
            <a:off x="253102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1" y="1094216"/>
            <a:ext cx="270930" cy="27093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1" y="1135483"/>
            <a:ext cx="189021" cy="189021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2444139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371271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363771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300798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330833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419177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50" name="직사각형 49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0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69" name="타원 68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0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72" name="타원 71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3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75" name="타원 74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76" name="그룹 7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40588"/>
            <a:ext cx="10307479" cy="6063223"/>
          </a:xfrm>
          <a:prstGeom prst="rect">
            <a:avLst/>
          </a:prstGeom>
        </p:spPr>
      </p:pic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695929"/>
              </p:ext>
            </p:extLst>
          </p:nvPr>
        </p:nvGraphicFramePr>
        <p:xfrm>
          <a:off x="10641351" y="874807"/>
          <a:ext cx="1628157" cy="2640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등록화면이며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한 화면에 보이는 내용임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내용이 많으므로 스크롤링 된 내용을 좌우에 모두 표현한 것임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등록한  세부공사정보 저장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공사위치 지도에 입력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 현재 세부공사 등록 화면과 포장공사 이력관리 메인화면이 접힘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에서 정보 검색 후 검색된 결과를 표시함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66" name="타원 165"/>
          <p:cNvSpPr>
            <a:spLocks noChangeAspect="1"/>
          </p:cNvSpPr>
          <p:nvPr/>
        </p:nvSpPr>
        <p:spPr>
          <a:xfrm>
            <a:off x="5176024" y="331238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228" name="타원 227"/>
          <p:cNvSpPr>
            <a:spLocks noChangeAspect="1"/>
          </p:cNvSpPr>
          <p:nvPr/>
        </p:nvSpPr>
        <p:spPr>
          <a:xfrm>
            <a:off x="5619835" y="331238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145" name="그룹 144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46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47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 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세부공사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49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50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59422" y="874807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52" name="텍스트 상자 139"/>
          <p:cNvSpPr txBox="1"/>
          <p:nvPr/>
        </p:nvSpPr>
        <p:spPr>
          <a:xfrm>
            <a:off x="263988" y="999464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83331"/>
            <a:ext cx="270930" cy="270930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24598"/>
            <a:ext cx="189021" cy="189021"/>
          </a:xfrm>
          <a:prstGeom prst="rect">
            <a:avLst/>
          </a:prstGeom>
        </p:spPr>
      </p:pic>
      <p:sp>
        <p:nvSpPr>
          <p:cNvPr id="155" name="직사각형 154"/>
          <p:cNvSpPr/>
          <p:nvPr/>
        </p:nvSpPr>
        <p:spPr>
          <a:xfrm>
            <a:off x="2455025" y="10846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382157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4374657" y="10846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7311684" y="10846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5341719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430063" y="10846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43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144" name="직사각형 143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1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64" name="타원 163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65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71" name="타원 170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72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74" name="타원 173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175" name="그룹 174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83" name="그림 182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213" name="그림 212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214" name="그림 2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270008" y="5323525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292283" y="6172795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이력등록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335979" y="64554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292283" y="6455440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이력조회</a:t>
            </a:r>
            <a:endParaRPr lang="en-US" altLang="ko-KR" sz="875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>
                <a:latin typeface="돋움" charset="-127"/>
              </a:rPr>
              <a:t>포장공사 이력등록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495969" y="5323525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569063" y="6121927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258234" y="6121927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122019" y="6121927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308072" y="6121927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495970" y="6121927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0061007" y="6208213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8874214" y="840546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r>
              <a:rPr kumimoji="1" lang="en-US" altLang="ko-KR" sz="700">
                <a:solidFill>
                  <a:schemeClr val="bg1"/>
                </a:solidFill>
              </a:rPr>
              <a:t>	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187765"/>
              </p:ext>
            </p:extLst>
          </p:nvPr>
        </p:nvGraphicFramePr>
        <p:xfrm>
          <a:off x="1611002" y="5775636"/>
          <a:ext cx="8914721" cy="241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1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92978169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58979554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488564780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890331864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1695760339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3778300164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2344329675"/>
                    </a:ext>
                  </a:extLst>
                </a:gridCol>
              </a:tblGrid>
              <a:tr h="3394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세부위치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공사차로수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작업시작일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작업완료일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보수폭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포장두께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표층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중층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8165388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합계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33,490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2,000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3.24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7,1445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8080907"/>
                  </a:ext>
                </a:extLst>
              </a:tr>
            </a:tbl>
          </a:graphicData>
        </a:graphic>
      </p:graphicFrame>
      <p:sp>
        <p:nvSpPr>
          <p:cNvPr id="176" name="타원 175"/>
          <p:cNvSpPr>
            <a:spLocks noChangeAspect="1"/>
          </p:cNvSpPr>
          <p:nvPr/>
        </p:nvSpPr>
        <p:spPr>
          <a:xfrm>
            <a:off x="1796060" y="647876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129" name="그룹 128"/>
          <p:cNvGrpSpPr/>
          <p:nvPr/>
        </p:nvGrpSpPr>
        <p:grpSpPr>
          <a:xfrm>
            <a:off x="5530265" y="3561248"/>
            <a:ext cx="5351672" cy="5115614"/>
            <a:chOff x="7060278" y="3029554"/>
            <a:chExt cx="4118177" cy="4919322"/>
          </a:xfrm>
        </p:grpSpPr>
        <p:grpSp>
          <p:nvGrpSpPr>
            <p:cNvPr id="132" name="그룹 131"/>
            <p:cNvGrpSpPr/>
            <p:nvPr/>
          </p:nvGrpSpPr>
          <p:grpSpPr>
            <a:xfrm>
              <a:off x="7060278" y="3029554"/>
              <a:ext cx="4118177" cy="4919322"/>
              <a:chOff x="2133010" y="4868842"/>
              <a:chExt cx="4118177" cy="6852128"/>
            </a:xfrm>
          </p:grpSpPr>
          <p:sp>
            <p:nvSpPr>
              <p:cNvPr id="135" name="오각형[P] 134"/>
              <p:cNvSpPr/>
              <p:nvPr/>
            </p:nvSpPr>
            <p:spPr>
              <a:xfrm>
                <a:off x="2133010" y="4868842"/>
                <a:ext cx="4118177" cy="6852128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>
                    <a:solidFill>
                      <a:schemeClr val="tx1"/>
                    </a:solidFill>
                  </a:rPr>
                  <a:t>세부공사 등록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6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십자형[C] 112"/>
            <p:cNvSpPr/>
            <p:nvPr/>
          </p:nvSpPr>
          <p:spPr>
            <a:xfrm rot="18900000">
              <a:off x="10926185" y="3072120"/>
              <a:ext cx="243888" cy="292946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62" name="타원 161"/>
          <p:cNvSpPr>
            <a:spLocks noChangeAspect="1"/>
          </p:cNvSpPr>
          <p:nvPr/>
        </p:nvSpPr>
        <p:spPr>
          <a:xfrm>
            <a:off x="2713854" y="417801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aphicFrame>
        <p:nvGraphicFramePr>
          <p:cNvPr id="167" name="표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76702"/>
              </p:ext>
            </p:extLst>
          </p:nvPr>
        </p:nvGraphicFramePr>
        <p:xfrm>
          <a:off x="5622030" y="4088646"/>
          <a:ext cx="5116995" cy="15202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/>
                        <a:t>황색실선</a:t>
                      </a:r>
                      <a:r>
                        <a:rPr lang="en-US" altLang="ko-KR" sz="900" smtClean="0"/>
                        <a:t>(m</a:t>
                      </a:r>
                      <a:r>
                        <a:rPr lang="en-US" altLang="ko-KR" sz="900" baseline="30000" smtClean="0"/>
                        <a:t>2)</a:t>
                      </a:r>
                      <a:endParaRPr lang="ko-KR" altLang="en-US" sz="900" baseline="30000" smtClean="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백색실선</a:t>
                      </a:r>
                      <a:r>
                        <a:rPr lang="en-US" altLang="ko-KR" sz="900" smtClean="0"/>
                        <a:t>(m</a:t>
                      </a:r>
                      <a:r>
                        <a:rPr lang="en-US" altLang="ko-KR" sz="900" baseline="30000" smtClean="0"/>
                        <a:t>2)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00084864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황색파선</a:t>
                      </a:r>
                      <a:r>
                        <a:rPr lang="en-US" altLang="ko-KR" sz="900" smtClean="0"/>
                        <a:t>(m</a:t>
                      </a:r>
                      <a:r>
                        <a:rPr lang="en-US" altLang="ko-KR" sz="900" baseline="30000" smtClean="0"/>
                        <a:t>2)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백색파선</a:t>
                      </a:r>
                      <a:r>
                        <a:rPr lang="en-US" altLang="ko-KR" sz="900" smtClean="0"/>
                        <a:t>(m</a:t>
                      </a:r>
                      <a:r>
                        <a:rPr lang="en-US" altLang="ko-KR" sz="900" baseline="30000" smtClean="0"/>
                        <a:t>2)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976013896"/>
                  </a:ext>
                </a:extLst>
              </a:tr>
              <a:tr h="21338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횡단보도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개소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방지턱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개소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205240615"/>
                  </a:ext>
                </a:extLst>
              </a:tr>
              <a:tr h="213384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M</a:t>
                      </a:r>
                      <a:r>
                        <a:rPr lang="en-US" altLang="ko-KR" sz="900" baseline="30000" smtClean="0"/>
                        <a:t>2</a:t>
                      </a:r>
                      <a:endParaRPr lang="ko-KR" altLang="en-US" sz="900" baseline="300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m</a:t>
                      </a:r>
                      <a:r>
                        <a:rPr lang="en-US" altLang="ko-KR" sz="900" baseline="30000" smtClean="0"/>
                        <a:t>2</a:t>
                      </a:r>
                      <a:endParaRPr lang="ko-KR" altLang="en-US" sz="900" baseline="30000" smtClean="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03418309"/>
                  </a:ext>
                </a:extLst>
              </a:tr>
              <a:tr h="21338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정지선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개소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문자기호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개소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873261248"/>
                  </a:ext>
                </a:extLst>
              </a:tr>
              <a:tr h="213384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m</a:t>
                      </a:r>
                      <a:r>
                        <a:rPr lang="en-US" altLang="ko-KR" sz="900" baseline="30000" smtClean="0"/>
                        <a:t>2</a:t>
                      </a:r>
                      <a:endParaRPr lang="ko-KR" altLang="en-US" sz="900" baseline="30000" smtClean="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m</a:t>
                      </a:r>
                      <a:r>
                        <a:rPr lang="en-US" altLang="ko-KR" sz="900" baseline="30000" smtClean="0"/>
                        <a:t>2</a:t>
                      </a:r>
                      <a:endParaRPr lang="ko-KR" altLang="en-US" sz="900" baseline="30000" smtClean="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261475008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차선도색공법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0722680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584890" y="3831143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도색물량 총괄</a:t>
            </a:r>
            <a:endParaRPr lang="ko-KR" altLang="en-US" sz="875" b="1" dirty="0"/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189153"/>
              </p:ext>
            </p:extLst>
          </p:nvPr>
        </p:nvGraphicFramePr>
        <p:xfrm>
          <a:off x="5628213" y="6785370"/>
          <a:ext cx="5116995" cy="6515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공사시간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날씨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7395886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비고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1541383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기타 첨부파일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76013896"/>
                  </a:ext>
                </a:extLst>
              </a:tr>
            </a:tbl>
          </a:graphicData>
        </a:graphic>
      </p:graphicFrame>
      <p:sp>
        <p:nvSpPr>
          <p:cNvPr id="169" name="직사각형 168"/>
          <p:cNvSpPr/>
          <p:nvPr/>
        </p:nvSpPr>
        <p:spPr>
          <a:xfrm>
            <a:off x="5591072" y="6527868"/>
            <a:ext cx="409086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기타</a:t>
            </a:r>
            <a:endParaRPr lang="ko-KR" altLang="en-US" sz="875" b="1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54236" y="3561248"/>
            <a:ext cx="10590973" cy="5115614"/>
            <a:chOff x="7060278" y="3029554"/>
            <a:chExt cx="8149884" cy="4919322"/>
          </a:xfrm>
        </p:grpSpPr>
        <p:grpSp>
          <p:nvGrpSpPr>
            <p:cNvPr id="180" name="그룹 179"/>
            <p:cNvGrpSpPr/>
            <p:nvPr/>
          </p:nvGrpSpPr>
          <p:grpSpPr>
            <a:xfrm>
              <a:off x="7060278" y="3029554"/>
              <a:ext cx="8149884" cy="4919322"/>
              <a:chOff x="3518179" y="5479909"/>
              <a:chExt cx="8149884" cy="4919322"/>
            </a:xfrm>
          </p:grpSpPr>
          <p:grpSp>
            <p:nvGrpSpPr>
              <p:cNvPr id="182" name="그룹 181"/>
              <p:cNvGrpSpPr/>
              <p:nvPr/>
            </p:nvGrpSpPr>
            <p:grpSpPr>
              <a:xfrm>
                <a:off x="3518179" y="5479909"/>
                <a:ext cx="4118177" cy="4919322"/>
                <a:chOff x="2133010" y="4868842"/>
                <a:chExt cx="4118177" cy="6852128"/>
              </a:xfrm>
            </p:grpSpPr>
            <p:sp>
              <p:nvSpPr>
                <p:cNvPr id="185" name="오각형[P] 134"/>
                <p:cNvSpPr/>
                <p:nvPr/>
              </p:nvSpPr>
              <p:spPr>
                <a:xfrm>
                  <a:off x="2133010" y="4868842"/>
                  <a:ext cx="4118177" cy="685212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>
                      <a:solidFill>
                        <a:schemeClr val="tx1"/>
                      </a:solidFill>
                    </a:rPr>
                    <a:t>세부공사 등록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직사각형 183"/>
              <p:cNvSpPr/>
              <p:nvPr/>
            </p:nvSpPr>
            <p:spPr>
              <a:xfrm>
                <a:off x="6920958" y="10124441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저장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11075253" y="10130529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저장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920958" y="7906109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공사위치입력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1" name="십자형[C] 112"/>
            <p:cNvSpPr/>
            <p:nvPr/>
          </p:nvSpPr>
          <p:spPr>
            <a:xfrm rot="18900000">
              <a:off x="10912014" y="3078789"/>
              <a:ext cx="260491" cy="292946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graphicFrame>
        <p:nvGraphicFramePr>
          <p:cNvPr id="187" name="표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69784"/>
              </p:ext>
            </p:extLst>
          </p:nvPr>
        </p:nvGraphicFramePr>
        <p:xfrm>
          <a:off x="246000" y="4088646"/>
          <a:ext cx="5116995" cy="17374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작업일자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00084864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시공사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감리사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20524061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시공사 대표자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감리사 대표자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03418309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시공사 대표번호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감리사 대표번호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873261248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현장소장 성명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감리원 성명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261475008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현장소장 전화번호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감리원 전화번호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90722680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도급비</a:t>
                      </a:r>
                      <a:r>
                        <a:rPr lang="en-US" altLang="ko-KR" sz="900" smtClean="0"/>
                        <a:t>(</a:t>
                      </a:r>
                      <a:r>
                        <a:rPr lang="ko-KR" altLang="en-US" sz="900" smtClean="0"/>
                        <a:t>천원</a:t>
                      </a:r>
                      <a:r>
                        <a:rPr lang="en-US" altLang="ko-KR" sz="900" smtClean="0"/>
                        <a:t>)-A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관급비</a:t>
                      </a:r>
                      <a:r>
                        <a:rPr lang="en-US" altLang="ko-KR" sz="900" smtClean="0"/>
                        <a:t>(</a:t>
                      </a:r>
                      <a:r>
                        <a:rPr lang="ko-KR" altLang="en-US" sz="900" smtClean="0"/>
                        <a:t>천원</a:t>
                      </a:r>
                      <a:r>
                        <a:rPr lang="en-US" altLang="ko-KR" sz="900" smtClean="0"/>
                        <a:t>)-B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4917130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기타 이설비</a:t>
                      </a:r>
                      <a:r>
                        <a:rPr lang="en-US" altLang="ko-KR" sz="900" smtClean="0"/>
                        <a:t>(</a:t>
                      </a:r>
                      <a:r>
                        <a:rPr lang="ko-KR" altLang="en-US" sz="900" smtClean="0"/>
                        <a:t>천원</a:t>
                      </a:r>
                      <a:r>
                        <a:rPr lang="en-US" altLang="ko-KR" sz="900" smtClean="0"/>
                        <a:t>)-C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총 공사비</a:t>
                      </a:r>
                      <a:r>
                        <a:rPr lang="en-US" altLang="ko-KR" sz="900" smtClean="0"/>
                        <a:t>(</a:t>
                      </a:r>
                      <a:r>
                        <a:rPr lang="ko-KR" altLang="en-US" sz="900" smtClean="0"/>
                        <a:t>천원</a:t>
                      </a:r>
                      <a:r>
                        <a:rPr lang="en-US" altLang="ko-KR" sz="900" smtClean="0"/>
                        <a:t>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373484362"/>
                  </a:ext>
                </a:extLst>
              </a:tr>
            </a:tbl>
          </a:graphicData>
        </a:graphic>
      </p:graphicFrame>
      <p:sp>
        <p:nvSpPr>
          <p:cNvPr id="188" name="직사각형 187"/>
          <p:cNvSpPr/>
          <p:nvPr/>
        </p:nvSpPr>
        <p:spPr>
          <a:xfrm>
            <a:off x="208859" y="3831143"/>
            <a:ext cx="633507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기본정보</a:t>
            </a:r>
            <a:endParaRPr lang="ko-KR" altLang="en-US" sz="875" b="1" dirty="0"/>
          </a:p>
        </p:txBody>
      </p:sp>
      <p:graphicFrame>
        <p:nvGraphicFramePr>
          <p:cNvPr id="189" name="표 1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30400"/>
              </p:ext>
            </p:extLst>
          </p:nvPr>
        </p:nvGraphicFramePr>
        <p:xfrm>
          <a:off x="252183" y="6336881"/>
          <a:ext cx="5116995" cy="195460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세부위치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00084864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노선정보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도로명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7395886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방향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공사 차로수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1541383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보수시점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보수종점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976013896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공사연장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공사폭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20524061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공사면적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포장공법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911117996"/>
                  </a:ext>
                </a:extLst>
              </a:tr>
              <a:tr h="213384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포장두께</a:t>
                      </a:r>
                      <a:r>
                        <a:rPr lang="en-US" altLang="ko-KR" sz="900" smtClean="0"/>
                        <a:t>(cm)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표층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포장재료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표층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178257083"/>
                  </a:ext>
                </a:extLst>
              </a:tr>
              <a:tr h="213384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중간층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중간층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204616577"/>
                  </a:ext>
                </a:extLst>
              </a:tr>
              <a:tr h="213384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564271196"/>
                  </a:ext>
                </a:extLst>
              </a:tr>
            </a:tbl>
          </a:graphicData>
        </a:graphic>
      </p:graphicFrame>
      <p:sp>
        <p:nvSpPr>
          <p:cNvPr id="190" name="직사각형 189"/>
          <p:cNvSpPr/>
          <p:nvPr/>
        </p:nvSpPr>
        <p:spPr>
          <a:xfrm>
            <a:off x="215042" y="6079378"/>
            <a:ext cx="633507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위치정보</a:t>
            </a:r>
            <a:endParaRPr lang="ko-KR" altLang="en-US" sz="875" b="1" dirty="0"/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28131"/>
              </p:ext>
            </p:extLst>
          </p:nvPr>
        </p:nvGraphicFramePr>
        <p:xfrm>
          <a:off x="5628213" y="5990996"/>
          <a:ext cx="5116997" cy="43435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55849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2558499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 전 사진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 후 사진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7395886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1541383"/>
                  </a:ext>
                </a:extLst>
              </a:tr>
            </a:tbl>
          </a:graphicData>
        </a:graphic>
      </p:graphicFrame>
      <p:sp>
        <p:nvSpPr>
          <p:cNvPr id="193" name="직사각형 192"/>
          <p:cNvSpPr/>
          <p:nvPr/>
        </p:nvSpPr>
        <p:spPr>
          <a:xfrm>
            <a:off x="5591072" y="5733494"/>
            <a:ext cx="633507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공사사진</a:t>
            </a:r>
            <a:endParaRPr lang="ko-KR" altLang="en-US" sz="875" b="1" dirty="0"/>
          </a:p>
        </p:txBody>
      </p:sp>
      <p:grpSp>
        <p:nvGrpSpPr>
          <p:cNvPr id="196" name="그룹 195"/>
          <p:cNvGrpSpPr/>
          <p:nvPr/>
        </p:nvGrpSpPr>
        <p:grpSpPr>
          <a:xfrm>
            <a:off x="4210774" y="7423700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197" name="모서리가 둥근 직사각형 196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8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4495379" y="7640128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200" name="모서리가 둥근 직사각형 199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1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4495379" y="7855293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203" name="모서리가 둥근 직사각형 202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4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4495379" y="8068647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206" name="모서리가 둥근 직사각형 205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7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512781" y="6810142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209" name="모서리가 둥근 직사각형 208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0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76109" y="4090819"/>
            <a:ext cx="1238947" cy="223754"/>
            <a:chOff x="1766185" y="3745434"/>
            <a:chExt cx="1415783" cy="255691"/>
          </a:xfrm>
        </p:grpSpPr>
        <p:grpSp>
          <p:nvGrpSpPr>
            <p:cNvPr id="217" name="그룹 216"/>
            <p:cNvGrpSpPr/>
            <p:nvPr/>
          </p:nvGrpSpPr>
          <p:grpSpPr>
            <a:xfrm>
              <a:off x="1766185" y="3749125"/>
              <a:ext cx="1350223" cy="252000"/>
              <a:chOff x="9345881" y="6842287"/>
              <a:chExt cx="1465227" cy="252000"/>
            </a:xfrm>
          </p:grpSpPr>
          <p:sp>
            <p:nvSpPr>
              <p:cNvPr id="219" name="모서리가 둥근 직사각형 218"/>
              <p:cNvSpPr/>
              <p:nvPr/>
            </p:nvSpPr>
            <p:spPr>
              <a:xfrm>
                <a:off x="9345881" y="6842287"/>
                <a:ext cx="635093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 dirty="0">
                    <a:solidFill>
                      <a:schemeClr val="tx1"/>
                    </a:solidFill>
                  </a:rPr>
                  <a:t>2016.12.10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모서리가 둥근 직사각형 219"/>
              <p:cNvSpPr/>
              <p:nvPr/>
            </p:nvSpPr>
            <p:spPr>
              <a:xfrm>
                <a:off x="10180182" y="6842287"/>
                <a:ext cx="630926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 dirty="0">
                    <a:solidFill>
                      <a:schemeClr val="tx1"/>
                    </a:solidFill>
                  </a:rPr>
                  <a:t>2017.6.22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1" name="그룹 220"/>
            <p:cNvGrpSpPr/>
            <p:nvPr/>
          </p:nvGrpSpPr>
          <p:grpSpPr>
            <a:xfrm>
              <a:off x="2947768" y="3745434"/>
              <a:ext cx="234200" cy="252000"/>
              <a:chOff x="5843096" y="1079415"/>
              <a:chExt cx="234200" cy="252000"/>
            </a:xfrm>
          </p:grpSpPr>
          <p:sp>
            <p:nvSpPr>
              <p:cNvPr id="222" name="모서리가 둥근 직사각형 221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3" name="그림 2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  <p:grpSp>
          <p:nvGrpSpPr>
            <p:cNvPr id="224" name="그룹 223"/>
            <p:cNvGrpSpPr/>
            <p:nvPr/>
          </p:nvGrpSpPr>
          <p:grpSpPr>
            <a:xfrm>
              <a:off x="2161187" y="3745434"/>
              <a:ext cx="234200" cy="252000"/>
              <a:chOff x="5843096" y="1079415"/>
              <a:chExt cx="234200" cy="252000"/>
            </a:xfrm>
          </p:grpSpPr>
          <p:sp>
            <p:nvSpPr>
              <p:cNvPr id="225" name="모서리가 둥근 직사각형 224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sp>
        <p:nvSpPr>
          <p:cNvPr id="7" name="직사각형 6"/>
          <p:cNvSpPr/>
          <p:nvPr/>
        </p:nvSpPr>
        <p:spPr>
          <a:xfrm>
            <a:off x="5423837" y="4094049"/>
            <a:ext cx="40009" cy="17016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27" name="직사각형 226"/>
          <p:cNvSpPr/>
          <p:nvPr/>
        </p:nvSpPr>
        <p:spPr>
          <a:xfrm>
            <a:off x="10797788" y="4094049"/>
            <a:ext cx="40009" cy="17016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0" name="타원 229"/>
          <p:cNvSpPr>
            <a:spLocks noChangeAspect="1"/>
          </p:cNvSpPr>
          <p:nvPr/>
        </p:nvSpPr>
        <p:spPr>
          <a:xfrm>
            <a:off x="4263179" y="604063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517523" y="4347122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2" name="모서리가 둥근 직사각형 231"/>
          <p:cNvSpPr/>
          <p:nvPr/>
        </p:nvSpPr>
        <p:spPr>
          <a:xfrm>
            <a:off x="1517523" y="455249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3" name="모서리가 둥근 직사각형 232"/>
          <p:cNvSpPr/>
          <p:nvPr/>
        </p:nvSpPr>
        <p:spPr>
          <a:xfrm>
            <a:off x="1517523" y="4757739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1517523" y="4962985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1517523" y="518722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1517523" y="540218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517523" y="5617757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4103703" y="4347122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9" name="모서리가 둥근 직사각형 238"/>
          <p:cNvSpPr/>
          <p:nvPr/>
        </p:nvSpPr>
        <p:spPr>
          <a:xfrm>
            <a:off x="4103703" y="455249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0" name="모서리가 둥근 직사각형 239"/>
          <p:cNvSpPr/>
          <p:nvPr/>
        </p:nvSpPr>
        <p:spPr>
          <a:xfrm>
            <a:off x="4103703" y="4757739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1" name="모서리가 둥근 직사각형 240"/>
          <p:cNvSpPr/>
          <p:nvPr/>
        </p:nvSpPr>
        <p:spPr>
          <a:xfrm>
            <a:off x="4103703" y="4962985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2" name="모서리가 둥근 직사각형 241"/>
          <p:cNvSpPr/>
          <p:nvPr/>
        </p:nvSpPr>
        <p:spPr>
          <a:xfrm>
            <a:off x="4103703" y="518722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3" name="모서리가 둥근 직사각형 242"/>
          <p:cNvSpPr/>
          <p:nvPr/>
        </p:nvSpPr>
        <p:spPr>
          <a:xfrm>
            <a:off x="4103703" y="540218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4" name="모서리가 둥근 직사각형 243"/>
          <p:cNvSpPr/>
          <p:nvPr/>
        </p:nvSpPr>
        <p:spPr>
          <a:xfrm>
            <a:off x="4103703" y="5617757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5" name="모서리가 둥근 직사각형 244"/>
          <p:cNvSpPr/>
          <p:nvPr/>
        </p:nvSpPr>
        <p:spPr>
          <a:xfrm>
            <a:off x="1495970" y="6780675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6" name="모서리가 둥근 직사각형 245"/>
          <p:cNvSpPr/>
          <p:nvPr/>
        </p:nvSpPr>
        <p:spPr>
          <a:xfrm>
            <a:off x="1495970" y="7026196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7" name="모서리가 둥근 직사각형 246"/>
          <p:cNvSpPr/>
          <p:nvPr/>
        </p:nvSpPr>
        <p:spPr>
          <a:xfrm>
            <a:off x="1495970" y="7219502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8" name="모서리가 둥근 직사각형 247"/>
          <p:cNvSpPr/>
          <p:nvPr/>
        </p:nvSpPr>
        <p:spPr>
          <a:xfrm>
            <a:off x="1495970" y="7441427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9" name="모서리가 둥근 직사각형 248"/>
          <p:cNvSpPr/>
          <p:nvPr/>
        </p:nvSpPr>
        <p:spPr>
          <a:xfrm>
            <a:off x="4043371" y="6780675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4043371" y="7026196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4043371" y="7219502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6872985" y="412188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3" name="모서리가 둥근 직사각형 252"/>
          <p:cNvSpPr/>
          <p:nvPr/>
        </p:nvSpPr>
        <p:spPr>
          <a:xfrm>
            <a:off x="6872985" y="434726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9429518" y="412188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5" name="모서리가 둥근 직사각형 254"/>
          <p:cNvSpPr/>
          <p:nvPr/>
        </p:nvSpPr>
        <p:spPr>
          <a:xfrm>
            <a:off x="9429518" y="434726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6" name="모서리가 둥근 직사각형 255"/>
          <p:cNvSpPr/>
          <p:nvPr/>
        </p:nvSpPr>
        <p:spPr>
          <a:xfrm>
            <a:off x="7210019" y="4570750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7210019" y="4765866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8" name="모서리가 둥근 직사각형 257"/>
          <p:cNvSpPr/>
          <p:nvPr/>
        </p:nvSpPr>
        <p:spPr>
          <a:xfrm>
            <a:off x="7210019" y="5012731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9" name="모서리가 둥근 직사각형 258"/>
          <p:cNvSpPr/>
          <p:nvPr/>
        </p:nvSpPr>
        <p:spPr>
          <a:xfrm>
            <a:off x="7210019" y="5207847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0" name="모서리가 둥근 직사각형 259"/>
          <p:cNvSpPr/>
          <p:nvPr/>
        </p:nvSpPr>
        <p:spPr>
          <a:xfrm>
            <a:off x="9799930" y="4570750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1" name="모서리가 둥근 직사각형 260"/>
          <p:cNvSpPr/>
          <p:nvPr/>
        </p:nvSpPr>
        <p:spPr>
          <a:xfrm>
            <a:off x="9799930" y="4765866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2" name="모서리가 둥근 직사각형 261"/>
          <p:cNvSpPr/>
          <p:nvPr/>
        </p:nvSpPr>
        <p:spPr>
          <a:xfrm>
            <a:off x="6872985" y="6810142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3" name="모서리가 둥근 직사각형 262"/>
          <p:cNvSpPr/>
          <p:nvPr/>
        </p:nvSpPr>
        <p:spPr>
          <a:xfrm>
            <a:off x="6872985" y="7035517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4" name="모서리가 둥근 직사각형 263"/>
          <p:cNvSpPr/>
          <p:nvPr/>
        </p:nvSpPr>
        <p:spPr>
          <a:xfrm>
            <a:off x="1495970" y="6575711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0" name="직사각형 9"/>
          <p:cNvSpPr/>
          <p:nvPr/>
        </p:nvSpPr>
        <p:spPr>
          <a:xfrm>
            <a:off x="1568497" y="6549238"/>
            <a:ext cx="1128835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45106">
              <a:defRPr/>
            </a:pP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노선번호 </a:t>
            </a:r>
            <a:r>
              <a:rPr lang="en-US" altLang="ko-KR" sz="875">
                <a:solidFill>
                  <a:schemeClr val="bg1">
                    <a:lumMod val="50000"/>
                  </a:schemeClr>
                </a:solidFill>
              </a:rPr>
              <a:t>+ </a:t>
            </a: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노선명</a:t>
            </a:r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6872985" y="540460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6" name="모서리가 둥근 직사각형 265"/>
          <p:cNvSpPr/>
          <p:nvPr/>
        </p:nvSpPr>
        <p:spPr>
          <a:xfrm>
            <a:off x="6912515" y="7251136"/>
            <a:ext cx="740926" cy="130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sz="875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선택</a:t>
            </a: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5668638" y="6244840"/>
            <a:ext cx="740926" cy="130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sz="875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선택</a:t>
            </a: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8279697" y="6244840"/>
            <a:ext cx="740926" cy="130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sz="875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선택</a:t>
            </a: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graphicFrame>
        <p:nvGraphicFramePr>
          <p:cNvPr id="216" name="표 2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100686"/>
              </p:ext>
            </p:extLst>
          </p:nvPr>
        </p:nvGraphicFramePr>
        <p:xfrm>
          <a:off x="5628213" y="7753930"/>
          <a:ext cx="5116995" cy="43435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/>
                        <a:t>포장셀 관리 </a:t>
                      </a:r>
                      <a:r>
                        <a:rPr lang="en-US" altLang="ko-KR" sz="900" smtClean="0"/>
                        <a:t>ID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포장년도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위치보기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7395886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1541383"/>
                  </a:ext>
                </a:extLst>
              </a:tr>
            </a:tbl>
          </a:graphicData>
        </a:graphic>
      </p:graphicFrame>
      <p:sp>
        <p:nvSpPr>
          <p:cNvPr id="218" name="직사각형 217"/>
          <p:cNvSpPr/>
          <p:nvPr/>
        </p:nvSpPr>
        <p:spPr>
          <a:xfrm>
            <a:off x="5591072" y="7496428"/>
            <a:ext cx="12346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포장셀 직전포장년도</a:t>
            </a:r>
            <a:endParaRPr lang="ko-KR" altLang="en-US" sz="875" b="1" dirty="0"/>
          </a:p>
        </p:txBody>
      </p:sp>
      <p:sp>
        <p:nvSpPr>
          <p:cNvPr id="229" name="타원 228"/>
          <p:cNvSpPr>
            <a:spLocks noChangeAspect="1"/>
          </p:cNvSpPr>
          <p:nvPr/>
        </p:nvSpPr>
        <p:spPr>
          <a:xfrm>
            <a:off x="9672204" y="833858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9799930" y="5019259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70" name="모서리가 둥근 직사각형 269"/>
          <p:cNvSpPr/>
          <p:nvPr/>
        </p:nvSpPr>
        <p:spPr>
          <a:xfrm>
            <a:off x="9799930" y="5214375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41632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7" y="1740588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74166" y="5312639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96441" y="5363508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40137" y="5646153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96441" y="5646153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400127" y="5312639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73221" y="5312640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162392" y="5312640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26177" y="5312640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12230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400128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65165" y="5398925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74" name="타원 73"/>
          <p:cNvSpPr>
            <a:spLocks noChangeAspect="1"/>
          </p:cNvSpPr>
          <p:nvPr/>
        </p:nvSpPr>
        <p:spPr>
          <a:xfrm>
            <a:off x="9340380" y="820013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9633691" y="817493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수정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85600"/>
              </p:ext>
            </p:extLst>
          </p:nvPr>
        </p:nvGraphicFramePr>
        <p:xfrm>
          <a:off x="1437193" y="5851393"/>
          <a:ext cx="8936920" cy="133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상반기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700" marR="127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시공업체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하자보증금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하자보증금종류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5410617" y="5377797"/>
            <a:ext cx="23022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/>
              <a:t>공사명 </a:t>
            </a:r>
            <a:r>
              <a:rPr lang="en-US" altLang="ko-KR" sz="875"/>
              <a:t>: 2017</a:t>
            </a:r>
            <a:r>
              <a:rPr lang="ko-KR" altLang="en-US" sz="875"/>
              <a:t>년 상반기 노후포장도로정비</a:t>
            </a:r>
            <a:endParaRPr lang="ko-KR" altLang="en-US" sz="875" dirty="0"/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515630"/>
              </p:ext>
            </p:extLst>
          </p:nvPr>
        </p:nvGraphicFramePr>
        <p:xfrm>
          <a:off x="10646834" y="874807"/>
          <a:ext cx="1628157" cy="2533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8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 기본정보조회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저장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버튼으로 전환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76" name="타원 175"/>
          <p:cNvSpPr>
            <a:spLocks noChangeAspect="1"/>
          </p:cNvSpPr>
          <p:nvPr/>
        </p:nvSpPr>
        <p:spPr>
          <a:xfrm>
            <a:off x="1598478" y="560500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69" name="그룹 6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 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하자보수 기본정보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70307" y="874807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1" name="텍스트 상자 139"/>
          <p:cNvSpPr txBox="1"/>
          <p:nvPr/>
        </p:nvSpPr>
        <p:spPr>
          <a:xfrm>
            <a:off x="274873" y="999464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2" y="1083331"/>
            <a:ext cx="270930" cy="27093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82" y="11245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2465910" y="10846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393042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385542" y="10846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322569" y="10846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352604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440948" y="10846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8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49" name="직사각형 48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1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55" name="타원 54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3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65" name="타원 64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6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68" name="타원 67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47" name="그룹 46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3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63281" y="5312638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85556" y="5363507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29252" y="5646152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85556" y="5646152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89242" y="5312638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62336" y="5312639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151507" y="5312639"/>
            <a:ext cx="127875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15292" y="5312639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01345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389243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54280" y="5398924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74" name="타원 73"/>
          <p:cNvSpPr>
            <a:spLocks noChangeAspect="1"/>
          </p:cNvSpPr>
          <p:nvPr/>
        </p:nvSpPr>
        <p:spPr>
          <a:xfrm>
            <a:off x="9348573" y="817347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9622805" y="817493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r>
              <a:rPr kumimoji="1" lang="en-US" altLang="ko-KR" sz="700">
                <a:solidFill>
                  <a:schemeClr val="bg1"/>
                </a:solidFill>
              </a:rPr>
              <a:t>	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562283" y="817493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305690"/>
              </p:ext>
            </p:extLst>
          </p:nvPr>
        </p:nvGraphicFramePr>
        <p:xfrm>
          <a:off x="1504276" y="5764750"/>
          <a:ext cx="8865413" cy="212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9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58979554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488564780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890331864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1695760339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3778300164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2344329675"/>
                    </a:ext>
                  </a:extLst>
                </a:gridCol>
              </a:tblGrid>
              <a:tr h="3394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보수공법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보수재료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보수폭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포장두께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표층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중층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8165388"/>
                  </a:ext>
                </a:extLst>
              </a:tr>
            </a:tbl>
          </a:graphicData>
        </a:graphic>
      </p:graphicFrame>
      <p:sp>
        <p:nvSpPr>
          <p:cNvPr id="176" name="타원 175"/>
          <p:cNvSpPr>
            <a:spLocks noChangeAspect="1"/>
          </p:cNvSpPr>
          <p:nvPr/>
        </p:nvSpPr>
        <p:spPr>
          <a:xfrm>
            <a:off x="1892427" y="607407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5399732" y="5377796"/>
            <a:ext cx="23022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/>
              <a:t>공사명 </a:t>
            </a:r>
            <a:r>
              <a:rPr lang="en-US" altLang="ko-KR" sz="875"/>
              <a:t>: 2017</a:t>
            </a:r>
            <a:r>
              <a:rPr lang="ko-KR" altLang="en-US" sz="875"/>
              <a:t>년 상반기 노후포장도로정비</a:t>
            </a:r>
            <a:endParaRPr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57286"/>
              </p:ext>
            </p:extLst>
          </p:nvPr>
        </p:nvGraphicFramePr>
        <p:xfrm>
          <a:off x="10641351" y="885692"/>
          <a:ext cx="1628157" cy="253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 목록조회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 엑셀저장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96" name="타원 95"/>
          <p:cNvSpPr>
            <a:spLocks noChangeAspect="1"/>
          </p:cNvSpPr>
          <p:nvPr/>
        </p:nvSpPr>
        <p:spPr>
          <a:xfrm>
            <a:off x="1465071" y="817347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65" name="그룹 64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6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7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 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하자보수공사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69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6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59422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텍스트 상자 139"/>
          <p:cNvSpPr txBox="1"/>
          <p:nvPr/>
        </p:nvSpPr>
        <p:spPr>
          <a:xfrm>
            <a:off x="263988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6"/>
            <a:ext cx="270930" cy="270930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3"/>
            <a:ext cx="189021" cy="189021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2455025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382157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374657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311684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341719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430063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50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51" name="직사각형 50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3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60" name="타원 59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1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64" name="타원 63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8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83" name="타원 82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54" name="그룹 53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8" name="그림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62360"/>
            <a:ext cx="10307479" cy="6063223"/>
          </a:xfrm>
          <a:prstGeom prst="rect">
            <a:avLst/>
          </a:prstGeom>
        </p:spPr>
      </p:pic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25271"/>
              </p:ext>
            </p:extLst>
          </p:nvPr>
        </p:nvGraphicFramePr>
        <p:xfrm>
          <a:off x="10632764" y="896579"/>
          <a:ext cx="1628157" cy="202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 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클릭시 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수정버튼 클릭을 통해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상태로 전환되면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저장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‘,’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버튼으로 대체됨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890369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상세조회창과 동일한 창이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2361016"/>
                  </a:ext>
                </a:extLst>
              </a:tr>
            </a:tbl>
          </a:graphicData>
        </a:graphic>
      </p:graphicFrame>
      <p:sp>
        <p:nvSpPr>
          <p:cNvPr id="62" name="모서리가 둥근 직사각형 61"/>
          <p:cNvSpPr/>
          <p:nvPr/>
        </p:nvSpPr>
        <p:spPr>
          <a:xfrm>
            <a:off x="163281" y="5312639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85556" y="5363508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29252" y="5646153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85556" y="5646153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89242" y="5312639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62336" y="5312640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151507" y="5312640"/>
            <a:ext cx="127875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15292" y="5312640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01345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389243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54280" y="5398925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9613975" y="817493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r>
              <a:rPr kumimoji="1" lang="en-US" altLang="ko-KR" sz="700">
                <a:solidFill>
                  <a:schemeClr val="bg1"/>
                </a:solidFill>
              </a:rPr>
              <a:t>	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536447" y="817493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02269"/>
              </p:ext>
            </p:extLst>
          </p:nvPr>
        </p:nvGraphicFramePr>
        <p:xfrm>
          <a:off x="1504276" y="5764751"/>
          <a:ext cx="8865413" cy="212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9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58979554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488564780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890331864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1695760339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3778300164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2344329675"/>
                    </a:ext>
                  </a:extLst>
                </a:gridCol>
              </a:tblGrid>
              <a:tr h="3394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보수공법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보수재료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보수폭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포장두께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표층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중층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8165388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4817259" y="3453468"/>
            <a:ext cx="4888768" cy="4304881"/>
            <a:chOff x="7060278" y="3029554"/>
            <a:chExt cx="4118177" cy="4919322"/>
          </a:xfrm>
        </p:grpSpPr>
        <p:grpSp>
          <p:nvGrpSpPr>
            <p:cNvPr id="38" name="그룹 37"/>
            <p:cNvGrpSpPr/>
            <p:nvPr/>
          </p:nvGrpSpPr>
          <p:grpSpPr>
            <a:xfrm>
              <a:off x="7060278" y="3029554"/>
              <a:ext cx="4118177" cy="4919322"/>
              <a:chOff x="3518179" y="5479909"/>
              <a:chExt cx="4118177" cy="4919322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3518179" y="5479909"/>
                <a:ext cx="4118177" cy="4919322"/>
                <a:chOff x="2133010" y="4868842"/>
                <a:chExt cx="4118177" cy="6852128"/>
              </a:xfrm>
            </p:grpSpPr>
            <p:sp>
              <p:nvSpPr>
                <p:cNvPr id="41" name="오각형[P] 134"/>
                <p:cNvSpPr/>
                <p:nvPr/>
              </p:nvSpPr>
              <p:spPr>
                <a:xfrm>
                  <a:off x="2133010" y="4868842"/>
                  <a:ext cx="4118177" cy="685212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>
                      <a:solidFill>
                        <a:schemeClr val="tx1"/>
                      </a:solidFill>
                    </a:rPr>
                    <a:t>하자보수공사 상세조회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직사각형 39"/>
              <p:cNvSpPr/>
              <p:nvPr/>
            </p:nvSpPr>
            <p:spPr>
              <a:xfrm>
                <a:off x="6938332" y="10005329"/>
                <a:ext cx="592810" cy="3179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삭제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246714" y="10005329"/>
                <a:ext cx="592810" cy="3179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수정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십자형[C] 112"/>
            <p:cNvSpPr/>
            <p:nvPr/>
          </p:nvSpPr>
          <p:spPr>
            <a:xfrm rot="18900000">
              <a:off x="10902973" y="3087183"/>
              <a:ext cx="151879" cy="190355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95044"/>
              </p:ext>
            </p:extLst>
          </p:nvPr>
        </p:nvGraphicFramePr>
        <p:xfrm>
          <a:off x="4931936" y="3885872"/>
          <a:ext cx="4645668" cy="334271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11475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41135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890713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432121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세부공사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53032763"/>
                  </a:ext>
                </a:extLst>
              </a:tr>
              <a:tr h="3467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공사구간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노선명</a:t>
                      </a:r>
                      <a:r>
                        <a:rPr lang="en-US" altLang="ko-KR" sz="900" smtClean="0"/>
                        <a:t>:                                              </a:t>
                      </a:r>
                      <a:r>
                        <a:rPr lang="ko-KR" altLang="en-US" sz="900" smtClean="0"/>
                        <a:t>방향</a:t>
                      </a:r>
                      <a:r>
                        <a:rPr lang="en-US" altLang="ko-KR" sz="900" smtClean="0"/>
                        <a:t>:                                    </a:t>
                      </a:r>
                      <a:r>
                        <a:rPr lang="ko-KR" altLang="en-US" sz="900" smtClean="0"/>
                        <a:t>차로</a:t>
                      </a:r>
                      <a:r>
                        <a:rPr lang="en-US" altLang="ko-KR" sz="900" smtClean="0"/>
                        <a:t>: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36342181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하자업체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하자검사일자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00084864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하자원인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보수위치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03418309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보수연장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보수폭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49171305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보수면적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포장공법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749334451"/>
                  </a:ext>
                </a:extLst>
              </a:tr>
              <a:tr h="329255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포장두께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표층</a:t>
                      </a:r>
                      <a:r>
                        <a:rPr lang="en-US" altLang="ko-KR" sz="900" smtClean="0"/>
                        <a:t>: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포장재료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표층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569385305"/>
                  </a:ext>
                </a:extLst>
              </a:tr>
              <a:tr h="329255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중간층</a:t>
                      </a:r>
                      <a:r>
                        <a:rPr lang="en-US" altLang="ko-KR" sz="900" smtClean="0"/>
                        <a:t>: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중간층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64664239"/>
                  </a:ext>
                </a:extLst>
              </a:tr>
              <a:tr h="329255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기층</a:t>
                      </a:r>
                      <a:r>
                        <a:rPr lang="en-US" altLang="ko-KR" sz="900" smtClean="0"/>
                        <a:t>: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4042983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공사전 사진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공사후사진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945619043"/>
                  </a:ext>
                </a:extLst>
              </a:tr>
            </a:tbl>
          </a:graphicData>
        </a:graphic>
      </p:graphicFrame>
      <p:sp>
        <p:nvSpPr>
          <p:cNvPr id="56" name="모서리가 둥근 직사각형 55"/>
          <p:cNvSpPr/>
          <p:nvPr/>
        </p:nvSpPr>
        <p:spPr>
          <a:xfrm>
            <a:off x="5904694" y="3947008"/>
            <a:ext cx="3569303" cy="164276"/>
          </a:xfrm>
          <a:prstGeom prst="roundRect">
            <a:avLst>
              <a:gd name="adj" fmla="val 998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오각형[P] 133"/>
          <p:cNvSpPr/>
          <p:nvPr/>
        </p:nvSpPr>
        <p:spPr>
          <a:xfrm>
            <a:off x="9285589" y="3964277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372867" y="4252082"/>
            <a:ext cx="804458" cy="208899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60" name="모서리가 둥근 직사각형 59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1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760087" y="4261788"/>
            <a:ext cx="609541" cy="199193"/>
            <a:chOff x="14489723" y="3884682"/>
            <a:chExt cx="696541" cy="227624"/>
          </a:xfrm>
          <a:solidFill>
            <a:schemeClr val="bg1">
              <a:lumMod val="85000"/>
            </a:schemeClr>
          </a:solidFill>
        </p:grpSpPr>
        <p:sp>
          <p:nvSpPr>
            <p:cNvPr id="75" name="모서리가 둥근 직사각형 74"/>
            <p:cNvSpPr/>
            <p:nvPr/>
          </p:nvSpPr>
          <p:spPr>
            <a:xfrm>
              <a:off x="14489723" y="3884682"/>
              <a:ext cx="696541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상행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3" name="오각형[P] 133"/>
            <p:cNvSpPr/>
            <p:nvPr/>
          </p:nvSpPr>
          <p:spPr>
            <a:xfrm>
              <a:off x="14964304" y="3904417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908950" y="4275437"/>
            <a:ext cx="609541" cy="199193"/>
            <a:chOff x="14489723" y="4248730"/>
            <a:chExt cx="696541" cy="227624"/>
          </a:xfrm>
          <a:solidFill>
            <a:schemeClr val="bg1">
              <a:lumMod val="85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14489723" y="4248730"/>
              <a:ext cx="696541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1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차로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6" name="오각형[P] 133"/>
            <p:cNvSpPr/>
            <p:nvPr/>
          </p:nvSpPr>
          <p:spPr>
            <a:xfrm>
              <a:off x="14964304" y="4268465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200462" y="5588434"/>
            <a:ext cx="1298416" cy="208899"/>
            <a:chOff x="14205753" y="3522305"/>
            <a:chExt cx="1483741" cy="238715"/>
          </a:xfrm>
          <a:solidFill>
            <a:schemeClr val="bg1">
              <a:lumMod val="85000"/>
            </a:schemeClr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14205753" y="3522305"/>
              <a:ext cx="1483741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3" name="오각형[P] 133"/>
            <p:cNvSpPr/>
            <p:nvPr/>
          </p:nvSpPr>
          <p:spPr>
            <a:xfrm>
              <a:off x="15490460" y="3542274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8603518" y="5916980"/>
            <a:ext cx="895360" cy="219622"/>
            <a:chOff x="14205753" y="3522305"/>
            <a:chExt cx="1483741" cy="238715"/>
          </a:xfrm>
          <a:solidFill>
            <a:schemeClr val="bg1">
              <a:lumMod val="85000"/>
            </a:schemeClr>
          </a:solidFill>
        </p:grpSpPr>
        <p:sp>
          <p:nvSpPr>
            <p:cNvPr id="95" name="모서리가 둥근 직사각형 94"/>
            <p:cNvSpPr/>
            <p:nvPr/>
          </p:nvSpPr>
          <p:spPr>
            <a:xfrm>
              <a:off x="14205753" y="3522305"/>
              <a:ext cx="1483741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6" name="오각형[P] 133"/>
            <p:cNvSpPr/>
            <p:nvPr/>
          </p:nvSpPr>
          <p:spPr>
            <a:xfrm>
              <a:off x="15490460" y="3542274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8603518" y="6265697"/>
            <a:ext cx="895360" cy="219622"/>
            <a:chOff x="14205753" y="3522305"/>
            <a:chExt cx="1483741" cy="238715"/>
          </a:xfrm>
          <a:solidFill>
            <a:schemeClr val="bg1">
              <a:lumMod val="85000"/>
            </a:schemeClr>
          </a:solidFill>
        </p:grpSpPr>
        <p:sp>
          <p:nvSpPr>
            <p:cNvPr id="98" name="모서리가 둥근 직사각형 97"/>
            <p:cNvSpPr/>
            <p:nvPr/>
          </p:nvSpPr>
          <p:spPr>
            <a:xfrm>
              <a:off x="14205753" y="3522305"/>
              <a:ext cx="1483741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33"/>
            <p:cNvSpPr/>
            <p:nvPr/>
          </p:nvSpPr>
          <p:spPr>
            <a:xfrm>
              <a:off x="15490460" y="3542274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8603518" y="6548581"/>
            <a:ext cx="895360" cy="219622"/>
            <a:chOff x="14205753" y="3522305"/>
            <a:chExt cx="1483741" cy="238715"/>
          </a:xfrm>
          <a:solidFill>
            <a:schemeClr val="bg1">
              <a:lumMod val="85000"/>
            </a:schemeClr>
          </a:solidFill>
        </p:grpSpPr>
        <p:sp>
          <p:nvSpPr>
            <p:cNvPr id="101" name="모서리가 둥근 직사각형 100"/>
            <p:cNvSpPr/>
            <p:nvPr/>
          </p:nvSpPr>
          <p:spPr>
            <a:xfrm>
              <a:off x="14205753" y="3522305"/>
              <a:ext cx="1483741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3" name="오각형[P] 133"/>
            <p:cNvSpPr/>
            <p:nvPr/>
          </p:nvSpPr>
          <p:spPr>
            <a:xfrm>
              <a:off x="15490460" y="3542274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74" name="타원 73"/>
          <p:cNvSpPr>
            <a:spLocks noChangeAspect="1"/>
          </p:cNvSpPr>
          <p:nvPr/>
        </p:nvSpPr>
        <p:spPr>
          <a:xfrm>
            <a:off x="2252474" y="647369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76" name="타원 175"/>
          <p:cNvSpPr>
            <a:spLocks noChangeAspect="1"/>
          </p:cNvSpPr>
          <p:nvPr/>
        </p:nvSpPr>
        <p:spPr>
          <a:xfrm>
            <a:off x="6152343" y="347692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106" name="그룹 105"/>
          <p:cNvGrpSpPr/>
          <p:nvPr/>
        </p:nvGrpSpPr>
        <p:grpSpPr>
          <a:xfrm>
            <a:off x="5904694" y="4628263"/>
            <a:ext cx="804458" cy="208899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108" name="모서리가 둥근 직사각형 107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타원 110"/>
          <p:cNvSpPr>
            <a:spLocks noChangeAspect="1"/>
          </p:cNvSpPr>
          <p:nvPr/>
        </p:nvSpPr>
        <p:spPr>
          <a:xfrm>
            <a:off x="7607637" y="743450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33" name="타원 132"/>
          <p:cNvSpPr>
            <a:spLocks noChangeAspect="1"/>
          </p:cNvSpPr>
          <p:nvPr/>
        </p:nvSpPr>
        <p:spPr>
          <a:xfrm>
            <a:off x="9346908" y="819497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135" name="그룹 134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36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37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하자보수공사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상세조회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39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40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159422" y="896579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2" name="텍스트 상자 139"/>
          <p:cNvSpPr txBox="1"/>
          <p:nvPr/>
        </p:nvSpPr>
        <p:spPr>
          <a:xfrm>
            <a:off x="263988" y="1021236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105103"/>
            <a:ext cx="270930" cy="270930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46370"/>
            <a:ext cx="189021" cy="189021"/>
          </a:xfrm>
          <a:prstGeom prst="rect">
            <a:avLst/>
          </a:prstGeom>
        </p:spPr>
      </p:pic>
      <p:sp>
        <p:nvSpPr>
          <p:cNvPr id="145" name="직사각형 144"/>
          <p:cNvSpPr/>
          <p:nvPr/>
        </p:nvSpPr>
        <p:spPr>
          <a:xfrm>
            <a:off x="2455025" y="1106409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382157" y="110640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74657" y="1106409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7311684" y="1106409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341719" y="110640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430063" y="1106409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7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102" name="직사각형 101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5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13" name="타원 112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14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21" name="타원 120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22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24" name="타원 123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116" name="그룹 11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9" name="그림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3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63281" y="5312638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85556" y="5363507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29252" y="5646152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85556" y="5646152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89242" y="5312638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62336" y="5312639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6" name="타원 175"/>
          <p:cNvSpPr>
            <a:spLocks noChangeAspect="1"/>
          </p:cNvSpPr>
          <p:nvPr/>
        </p:nvSpPr>
        <p:spPr>
          <a:xfrm>
            <a:off x="1391407" y="505390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72" name="오각형[P] 199"/>
          <p:cNvSpPr/>
          <p:nvPr/>
        </p:nvSpPr>
        <p:spPr>
          <a:xfrm>
            <a:off x="3856589" y="5312639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15292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하자기본정보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01345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389243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437474"/>
              </p:ext>
            </p:extLst>
          </p:nvPr>
        </p:nvGraphicFramePr>
        <p:xfrm>
          <a:off x="1426308" y="5692193"/>
          <a:ext cx="8936920" cy="133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                                                        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공사분류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계약기간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하자기간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감리사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05967"/>
              </p:ext>
            </p:extLst>
          </p:nvPr>
        </p:nvGraphicFramePr>
        <p:xfrm>
          <a:off x="1426307" y="7011839"/>
          <a:ext cx="8936920" cy="106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4">
                  <a:extLst>
                    <a:ext uri="{9D8B030D-6E8A-4147-A177-3AD203B41FA5}">
                      <a16:colId xmlns:a16="http://schemas.microsoft.com/office/drawing/2014/main" xmlns="" val="2401159687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1395436671"/>
                    </a:ext>
                  </a:extLst>
                </a:gridCol>
                <a:gridCol w="2025341">
                  <a:extLst>
                    <a:ext uri="{9D8B030D-6E8A-4147-A177-3AD203B41FA5}">
                      <a16:colId xmlns:a16="http://schemas.microsoft.com/office/drawing/2014/main" xmlns="" val="1626873687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1322943837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 대표자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감리사 대표자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934649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 대표번호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감리자 대표번호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3602568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총 공사금액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5720155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포장두께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7375952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052356" y="5718937"/>
            <a:ext cx="2245028" cy="199193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경기도 건설본부 북부도로과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052356" y="5997862"/>
            <a:ext cx="2245028" cy="199193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노후포장도로정비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3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7658779" y="5718937"/>
            <a:ext cx="1116346" cy="203138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95" name="모서리가 둥근 직사각형 94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7658779" y="5997862"/>
            <a:ext cx="2245028" cy="199193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98" name="모서리가 둥근 직사각형 97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국지도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117450" y="5718937"/>
            <a:ext cx="1116346" cy="203138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103" name="모서리가 둥근 직사각형 102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상반기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9" name="모서리가 둥근 직사각형 108"/>
          <p:cNvSpPr/>
          <p:nvPr/>
        </p:nvSpPr>
        <p:spPr>
          <a:xfrm>
            <a:off x="9620850" y="81561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54" name="표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099974"/>
              </p:ext>
            </p:extLst>
          </p:nvPr>
        </p:nvGraphicFramePr>
        <p:xfrm>
          <a:off x="10632775" y="896578"/>
          <a:ext cx="1628157" cy="2640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이력등록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기본정보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하자기본정보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각 항목에 대해 신규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처리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56" name="타원 155"/>
          <p:cNvSpPr>
            <a:spLocks noChangeAspect="1"/>
          </p:cNvSpPr>
          <p:nvPr/>
        </p:nvSpPr>
        <p:spPr>
          <a:xfrm>
            <a:off x="9305072" y="818138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3052357" y="6265620"/>
            <a:ext cx="6802806" cy="199566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052356" y="6780417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052356" y="7065373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052356" y="7311974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52356" y="7603806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052356" y="7850408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602699" y="6780417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602699" y="7065373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602699" y="7311974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7602699" y="7603806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602699" y="7850408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045535" y="6502995"/>
            <a:ext cx="512146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</a:rPr>
              <a:t>2016.12.10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718325" y="6502995"/>
            <a:ext cx="508785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</a:rPr>
              <a:t>2017.6.22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874" y="6538893"/>
            <a:ext cx="142268" cy="142268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39" y="6538893"/>
            <a:ext cx="142268" cy="142268"/>
          </a:xfrm>
          <a:prstGeom prst="rect">
            <a:avLst/>
          </a:prstGeom>
        </p:spPr>
      </p:pic>
      <p:sp>
        <p:nvSpPr>
          <p:cNvPr id="119" name="모서리가 둥근 직사각형 118"/>
          <p:cNvSpPr/>
          <p:nvPr/>
        </p:nvSpPr>
        <p:spPr>
          <a:xfrm>
            <a:off x="7602502" y="6502995"/>
            <a:ext cx="512146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</a:rPr>
              <a:t>2016.12.10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8275292" y="6502995"/>
            <a:ext cx="508785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</a:rPr>
              <a:t>2017.6.22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841" y="6538893"/>
            <a:ext cx="142268" cy="142268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06" y="6538893"/>
            <a:ext cx="142268" cy="142268"/>
          </a:xfrm>
          <a:prstGeom prst="rect">
            <a:avLst/>
          </a:prstGeom>
        </p:spPr>
      </p:pic>
      <p:grpSp>
        <p:nvGrpSpPr>
          <p:cNvPr id="130" name="그룹 129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31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35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 등록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37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38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59422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0" name="텍스트 상자 139"/>
          <p:cNvSpPr txBox="1"/>
          <p:nvPr/>
        </p:nvSpPr>
        <p:spPr>
          <a:xfrm>
            <a:off x="263988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6"/>
            <a:ext cx="270930" cy="27093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3"/>
            <a:ext cx="189021" cy="189021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2455025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382157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4374657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311684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5341719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430063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3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87" name="직사각형 8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2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07" name="타원 106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11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13" name="타원 112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14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24" name="타원 123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81" name="그룹 80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6" name="그림 115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4"/>
            <a:ext cx="10307479" cy="6063223"/>
          </a:xfrm>
          <a:prstGeom prst="rect">
            <a:avLst/>
          </a:prstGeom>
        </p:spPr>
      </p:pic>
      <p:sp>
        <p:nvSpPr>
          <p:cNvPr id="116" name="직사각형 115"/>
          <p:cNvSpPr/>
          <p:nvPr/>
        </p:nvSpPr>
        <p:spPr>
          <a:xfrm>
            <a:off x="159422" y="1437403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7" name="아래쪽 화살표 설명선[D] 66"/>
          <p:cNvSpPr/>
          <p:nvPr/>
        </p:nvSpPr>
        <p:spPr>
          <a:xfrm rot="16200000">
            <a:off x="6205781" y="808956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898423" y="1490432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21" name="타원 120"/>
          <p:cNvSpPr/>
          <p:nvPr/>
        </p:nvSpPr>
        <p:spPr>
          <a:xfrm>
            <a:off x="5623370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4" name="아래쪽 화살표 설명선[D] 63"/>
          <p:cNvSpPr/>
          <p:nvPr/>
        </p:nvSpPr>
        <p:spPr>
          <a:xfrm rot="16200000">
            <a:off x="9239128" y="808955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919441" y="1490432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50" name="타원 149"/>
          <p:cNvSpPr/>
          <p:nvPr/>
        </p:nvSpPr>
        <p:spPr>
          <a:xfrm>
            <a:off x="8776716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51" name="아래쪽 화살표 설명선[D] 63"/>
          <p:cNvSpPr/>
          <p:nvPr/>
        </p:nvSpPr>
        <p:spPr>
          <a:xfrm rot="16200000">
            <a:off x="7731738" y="808955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7591190" y="1490432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53" name="타원 152"/>
          <p:cNvSpPr/>
          <p:nvPr/>
        </p:nvSpPr>
        <p:spPr>
          <a:xfrm>
            <a:off x="7269325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aphicFrame>
        <p:nvGraphicFramePr>
          <p:cNvPr id="154" name="표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558011"/>
              </p:ext>
            </p:extLst>
          </p:nvPr>
        </p:nvGraphicFramePr>
        <p:xfrm>
          <a:off x="10643362" y="892628"/>
          <a:ext cx="1628157" cy="2747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통계조회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통계항목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통계 조회결과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노선별 통계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와 같이 표출될 항목이 길어지는 것들은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좌우배치가 아닌 상하 배치로 배치 변경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74" name="모서리가 둥근 직사각형 73"/>
          <p:cNvSpPr/>
          <p:nvPr/>
        </p:nvSpPr>
        <p:spPr>
          <a:xfrm>
            <a:off x="163281" y="1750061"/>
            <a:ext cx="1234566" cy="69802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3" name="직사각형 82"/>
          <p:cNvSpPr/>
          <p:nvPr/>
        </p:nvSpPr>
        <p:spPr>
          <a:xfrm>
            <a:off x="185556" y="1806552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통계조회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9252" y="2089197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197182" y="2461085"/>
            <a:ext cx="1007007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>
                <a:latin typeface="돋움" charset="-127"/>
              </a:rPr>
              <a:t>노선별 통계</a:t>
            </a:r>
            <a:endParaRPr lang="en-US" altLang="ko-KR" sz="875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>
                <a:latin typeface="돋움" charset="-127"/>
              </a:rPr>
              <a:t>관리기관별 통계</a:t>
            </a:r>
            <a:endParaRPr lang="en-US" altLang="ko-KR" sz="875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포장공법별 통계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389242" y="1750061"/>
            <a:ext cx="9084537" cy="69802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30" name="직선 연결선[R] 197"/>
          <p:cNvCxnSpPr/>
          <p:nvPr/>
        </p:nvCxnSpPr>
        <p:spPr>
          <a:xfrm>
            <a:off x="1494829" y="2093516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오각형[P] 199"/>
          <p:cNvSpPr/>
          <p:nvPr/>
        </p:nvSpPr>
        <p:spPr>
          <a:xfrm>
            <a:off x="1389242" y="1755684"/>
            <a:ext cx="9085155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b="1" smtClean="0">
                <a:solidFill>
                  <a:schemeClr val="tx1"/>
                </a:solidFill>
              </a:rPr>
              <a:t>포장공사 통계정보를 그래프로 제공합니다</a:t>
            </a:r>
            <a:r>
              <a:rPr kumimoji="1" lang="en-US" altLang="ko-KR" sz="1000" b="1" smtClean="0">
                <a:solidFill>
                  <a:schemeClr val="tx1"/>
                </a:solidFill>
              </a:rPr>
              <a:t>.</a:t>
            </a:r>
            <a:endParaRPr kumimoji="1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8" name="오각형[P] 134"/>
          <p:cNvSpPr/>
          <p:nvPr/>
        </p:nvSpPr>
        <p:spPr>
          <a:xfrm>
            <a:off x="154236" y="2084837"/>
            <a:ext cx="1225569" cy="332655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통계 종류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81" name="타원 180"/>
          <p:cNvSpPr>
            <a:spLocks noChangeAspect="1"/>
          </p:cNvSpPr>
          <p:nvPr/>
        </p:nvSpPr>
        <p:spPr>
          <a:xfrm>
            <a:off x="10131712" y="22115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64" name="그룹 63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통계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6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59422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1" name="텍스트 상자 139"/>
          <p:cNvSpPr txBox="1"/>
          <p:nvPr/>
        </p:nvSpPr>
        <p:spPr>
          <a:xfrm>
            <a:off x="263988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7"/>
            <a:ext cx="270930" cy="27093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4"/>
            <a:ext cx="189021" cy="189021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2455025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382157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374657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311684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341719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430063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62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63" name="직사각형 62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오각형[P] 134"/>
          <p:cNvSpPr/>
          <p:nvPr/>
        </p:nvSpPr>
        <p:spPr>
          <a:xfrm>
            <a:off x="154236" y="4164009"/>
            <a:ext cx="1225569" cy="332655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검색 조건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36766" y="4590143"/>
            <a:ext cx="1225316" cy="213585"/>
            <a:chOff x="8541084" y="6853756"/>
            <a:chExt cx="1400207" cy="244071"/>
          </a:xfrm>
        </p:grpSpPr>
        <p:sp>
          <p:nvSpPr>
            <p:cNvPr id="82" name="직사각형 81"/>
            <p:cNvSpPr/>
            <p:nvPr/>
          </p:nvSpPr>
          <p:spPr>
            <a:xfrm>
              <a:off x="8541084" y="685375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관리기관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9138992" y="6867346"/>
              <a:ext cx="802299" cy="227623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북부도로과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36341" y="4908649"/>
            <a:ext cx="1617217" cy="230609"/>
            <a:chOff x="8261214" y="6871070"/>
            <a:chExt cx="2005453" cy="263525"/>
          </a:xfrm>
        </p:grpSpPr>
        <p:sp>
          <p:nvSpPr>
            <p:cNvPr id="86" name="직사각형 85"/>
            <p:cNvSpPr/>
            <p:nvPr/>
          </p:nvSpPr>
          <p:spPr>
            <a:xfrm>
              <a:off x="8261214" y="6871070"/>
              <a:ext cx="7299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>
                  <a:latin typeface="맑은 고딕" pitchFamily="50" charset="-127"/>
                </a:rPr>
                <a:t>공사기간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8909435" y="6882595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9635741" y="6882594"/>
              <a:ext cx="630926" cy="252001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3016008" y="4849291"/>
            <a:ext cx="894797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공사건수 통계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8007704" y="4849291"/>
            <a:ext cx="894797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공사연장 통계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016008" y="8234748"/>
            <a:ext cx="894797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공사예산 통계</a:t>
            </a:r>
            <a:endParaRPr lang="en-US" altLang="ko-KR" sz="875" b="1">
              <a:latin typeface="돋움" charset="-127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76" y="2307605"/>
            <a:ext cx="3846848" cy="2111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09" y="2432119"/>
            <a:ext cx="3719198" cy="20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52" y="5431118"/>
            <a:ext cx="4767610" cy="264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십자형[C] 112"/>
          <p:cNvSpPr/>
          <p:nvPr/>
        </p:nvSpPr>
        <p:spPr>
          <a:xfrm rot="18900000">
            <a:off x="10218346" y="1839728"/>
            <a:ext cx="180299" cy="166579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70" name="타원 169"/>
          <p:cNvSpPr>
            <a:spLocks noChangeAspect="1"/>
          </p:cNvSpPr>
          <p:nvPr/>
        </p:nvSpPr>
        <p:spPr>
          <a:xfrm>
            <a:off x="1106601" y="219734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06584" y="5249516"/>
            <a:ext cx="800017" cy="233272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1106601" y="422007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9855554" y="1494057"/>
            <a:ext cx="4219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45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8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4"/>
            <a:ext cx="10307479" cy="6935326"/>
          </a:xfrm>
          <a:prstGeom prst="rect">
            <a:avLst/>
          </a:prstGeom>
        </p:spPr>
      </p:pic>
      <p:sp>
        <p:nvSpPr>
          <p:cNvPr id="116" name="직사각형 115"/>
          <p:cNvSpPr/>
          <p:nvPr/>
        </p:nvSpPr>
        <p:spPr>
          <a:xfrm>
            <a:off x="159422" y="1437403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7" name="아래쪽 화살표 설명선[D] 66"/>
          <p:cNvSpPr/>
          <p:nvPr/>
        </p:nvSpPr>
        <p:spPr>
          <a:xfrm rot="16200000">
            <a:off x="6205781" y="808956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898423" y="1490432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21" name="타원 120"/>
          <p:cNvSpPr/>
          <p:nvPr/>
        </p:nvSpPr>
        <p:spPr>
          <a:xfrm>
            <a:off x="5623370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4" name="아래쪽 화살표 설명선[D] 63"/>
          <p:cNvSpPr/>
          <p:nvPr/>
        </p:nvSpPr>
        <p:spPr>
          <a:xfrm rot="16200000">
            <a:off x="9239128" y="808955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919441" y="1490432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50" name="타원 149"/>
          <p:cNvSpPr/>
          <p:nvPr/>
        </p:nvSpPr>
        <p:spPr>
          <a:xfrm>
            <a:off x="8776716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51" name="아래쪽 화살표 설명선[D] 63"/>
          <p:cNvSpPr/>
          <p:nvPr/>
        </p:nvSpPr>
        <p:spPr>
          <a:xfrm rot="16200000">
            <a:off x="7731738" y="808955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7591190" y="1490432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53" name="타원 152"/>
          <p:cNvSpPr/>
          <p:nvPr/>
        </p:nvSpPr>
        <p:spPr>
          <a:xfrm>
            <a:off x="7269325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aphicFrame>
        <p:nvGraphicFramePr>
          <p:cNvPr id="154" name="표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12092"/>
              </p:ext>
            </p:extLst>
          </p:nvPr>
        </p:nvGraphicFramePr>
        <p:xfrm>
          <a:off x="10646475" y="885693"/>
          <a:ext cx="1628157" cy="253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실적집계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실적 집계 엑셀파일로 저장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4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49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실적집계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52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9422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4" name="텍스트 상자 139"/>
          <p:cNvSpPr txBox="1"/>
          <p:nvPr/>
        </p:nvSpPr>
        <p:spPr>
          <a:xfrm>
            <a:off x="263988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7"/>
            <a:ext cx="270930" cy="27093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4"/>
            <a:ext cx="189021" cy="189021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455025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82157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374657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311684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341719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430063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46" name="직사각형 4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2077518"/>
            <a:ext cx="1008571" cy="1383659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7593343" y="1775514"/>
            <a:ext cx="2873558" cy="874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/>
              <a:t>ㅇ</a:t>
            </a:r>
          </a:p>
        </p:txBody>
      </p:sp>
      <p:sp>
        <p:nvSpPr>
          <p:cNvPr id="58" name="십자형[C] 263"/>
          <p:cNvSpPr>
            <a:spLocks noChangeAspect="1"/>
          </p:cNvSpPr>
          <p:nvPr/>
        </p:nvSpPr>
        <p:spPr>
          <a:xfrm rot="18900000" flipH="1">
            <a:off x="10270143" y="1834411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3" name="TextBox 2"/>
          <p:cNvSpPr txBox="1"/>
          <p:nvPr/>
        </p:nvSpPr>
        <p:spPr>
          <a:xfrm>
            <a:off x="7554542" y="1789991"/>
            <a:ext cx="2100255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포장공사 </a:t>
            </a:r>
            <a:r>
              <a:rPr lang="ko-KR" altLang="en-US" sz="875" b="1" smtClean="0"/>
              <a:t>유지보수 실적집계 </a:t>
            </a:r>
            <a:r>
              <a:rPr lang="ko-KR" altLang="en-US" sz="875" b="1"/>
              <a:t>엑셀출력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02699" y="2036676"/>
            <a:ext cx="67358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기간</a:t>
            </a:r>
            <a:endParaRPr lang="en-US" altLang="ko-KR" sz="875"/>
          </a:p>
          <a:p>
            <a:endParaRPr lang="en-US" altLang="ko-KR" sz="875"/>
          </a:p>
          <a:p>
            <a:r>
              <a:rPr lang="ko-KR" altLang="en-US" sz="875"/>
              <a:t>관리 기관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7801499" y="2307388"/>
            <a:ext cx="1950434" cy="234233"/>
            <a:chOff x="8685157" y="6830161"/>
            <a:chExt cx="2228822" cy="267666"/>
          </a:xfrm>
        </p:grpSpPr>
        <p:sp>
          <p:nvSpPr>
            <p:cNvPr id="65" name="직사각형 64"/>
            <p:cNvSpPr/>
            <p:nvPr/>
          </p:nvSpPr>
          <p:spPr>
            <a:xfrm>
              <a:off x="8685157" y="6853756"/>
              <a:ext cx="21109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9287822" y="6830161"/>
              <a:ext cx="1626157" cy="2276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북부도로과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오각형[P] 133"/>
          <p:cNvSpPr/>
          <p:nvPr/>
        </p:nvSpPr>
        <p:spPr>
          <a:xfrm>
            <a:off x="9557697" y="2324661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7801499" y="2019387"/>
            <a:ext cx="1950434" cy="234233"/>
            <a:chOff x="8685157" y="6830161"/>
            <a:chExt cx="2228822" cy="267666"/>
          </a:xfrm>
        </p:grpSpPr>
        <p:sp>
          <p:nvSpPr>
            <p:cNvPr id="69" name="직사각형 68"/>
            <p:cNvSpPr/>
            <p:nvPr/>
          </p:nvSpPr>
          <p:spPr>
            <a:xfrm>
              <a:off x="8685157" y="6853756"/>
              <a:ext cx="21109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9287822" y="6830161"/>
              <a:ext cx="1626157" cy="2276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오각형[P] 133"/>
          <p:cNvSpPr/>
          <p:nvPr/>
        </p:nvSpPr>
        <p:spPr>
          <a:xfrm>
            <a:off x="9557697" y="2036661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842382" y="2040040"/>
            <a:ext cx="608561" cy="466545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73" name="타원 72"/>
          <p:cNvSpPr>
            <a:spLocks noChangeAspect="1"/>
          </p:cNvSpPr>
          <p:nvPr/>
        </p:nvSpPr>
        <p:spPr>
          <a:xfrm>
            <a:off x="7345248" y="191080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9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/>
          <a:p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8.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통계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46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439437"/>
            <a:ext cx="10307479" cy="7280020"/>
          </a:xfrm>
          <a:prstGeom prst="rect">
            <a:avLst/>
          </a:prstGeom>
        </p:spPr>
      </p:pic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936636"/>
              </p:ext>
            </p:extLst>
          </p:nvPr>
        </p:nvGraphicFramePr>
        <p:xfrm>
          <a:off x="10515558" y="885616"/>
          <a:ext cx="1749865" cy="4533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지도조작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확대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축소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전체보기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Daum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위치통합검색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좌표로 이동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거리측정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면적측정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새로고침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지도이미지저장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인쇄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인덱스맵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레이어관리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99" y="1596606"/>
            <a:ext cx="266729" cy="8418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sp>
        <p:nvSpPr>
          <p:cNvPr id="65" name="타원 64"/>
          <p:cNvSpPr>
            <a:spLocks noChangeAspect="1"/>
          </p:cNvSpPr>
          <p:nvPr/>
        </p:nvSpPr>
        <p:spPr>
          <a:xfrm>
            <a:off x="540050" y="190522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9102288" y="193367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50426" y="2625499"/>
            <a:ext cx="275124" cy="1960004"/>
            <a:chOff x="258972" y="2258184"/>
            <a:chExt cx="314393" cy="2239758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공통기능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지도일반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4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/>
          <a:p>
            <a:r>
              <a:rPr lang="en-US" altLang="ko-KR" sz="30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9</a:t>
            </a:r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033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583474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시스템을 사용하는 사용자정보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조건에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 해당하는 정보 검색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목록에서 선택한 사용자의 상세정보 조회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창을 띄움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목록에서 특정 항목 더블클릭시에서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창을 띄움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 조건이 달라지는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 조건이 달라지는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로그아웃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로그아웃 수행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접속자 정보임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시스템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시스템으로 이동함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47" name="그룹 46"/>
          <p:cNvGrpSpPr/>
          <p:nvPr/>
        </p:nvGrpSpPr>
        <p:grpSpPr>
          <a:xfrm>
            <a:off x="9536434" y="1336040"/>
            <a:ext cx="1190555" cy="693794"/>
            <a:chOff x="10680944" y="1598011"/>
            <a:chExt cx="1382400" cy="855431"/>
          </a:xfrm>
        </p:grpSpPr>
        <p:sp>
          <p:nvSpPr>
            <p:cNvPr id="48" name="아래쪽 화살표 설명선[D] 71"/>
            <p:cNvSpPr/>
            <p:nvPr/>
          </p:nvSpPr>
          <p:spPr>
            <a:xfrm rot="10800000">
              <a:off x="10680944" y="1598011"/>
              <a:ext cx="1382400" cy="850183"/>
            </a:xfrm>
            <a:prstGeom prst="downArrowCallout">
              <a:avLst>
                <a:gd name="adj1" fmla="val 30404"/>
                <a:gd name="adj2" fmla="val 11118"/>
                <a:gd name="adj3" fmla="val 15196"/>
                <a:gd name="adj4" fmla="val 87759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727722" y="1825569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800" smtClean="0"/>
                <a:t>관리자</a:t>
              </a:r>
              <a:endParaRPr kumimoji="1" lang="ko-KR" altLang="en-US" sz="800" dirty="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1465938" y="1818535"/>
              <a:ext cx="540000" cy="216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800" dirty="0" smtClean="0">
                  <a:solidFill>
                    <a:schemeClr val="tx1"/>
                  </a:solidFill>
                </a:rPr>
                <a:t>로그아웃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0680944" y="2130169"/>
              <a:ext cx="1382400" cy="3232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kumimoji="1" lang="ko-KR" altLang="en-US" sz="800" b="1" smtClean="0">
                  <a:solidFill>
                    <a:schemeClr val="tx1"/>
                  </a:solidFill>
                </a:rPr>
                <a:t>  사용자시스템</a:t>
              </a:r>
              <a:endParaRPr kumimoji="1"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26779"/>
              </p:ext>
            </p:extLst>
          </p:nvPr>
        </p:nvGraphicFramePr>
        <p:xfrm>
          <a:off x="451722" y="3197968"/>
          <a:ext cx="9959827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78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8201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82650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82650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84819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89734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73733"/>
                <a:gridCol w="779277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승인권한여부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45726" y="1975506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18243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18243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95425" y="269565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57200" y="2695657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698136" y="508271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상세조회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5452387" y="5200934"/>
            <a:ext cx="333913" cy="142288"/>
            <a:chOff x="7684129" y="8571522"/>
            <a:chExt cx="381573" cy="162597"/>
          </a:xfrm>
        </p:grpSpPr>
        <p:sp>
          <p:nvSpPr>
            <p:cNvPr id="117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64522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1112719" y="690365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58845" y="644434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458845" y="65657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357200" y="6565700"/>
            <a:ext cx="1423044" cy="199192"/>
            <a:chOff x="1841267" y="2301112"/>
            <a:chExt cx="1423044" cy="199192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내</a:t>
              </a:r>
              <a:r>
                <a:rPr kumimoji="1" lang="ko-KR" altLang="en-US" sz="70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395425" y="684311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357200" y="6843114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664667" y="67926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897085" y="65657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소속기관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3730124" y="6565700"/>
            <a:ext cx="1423044" cy="199192"/>
            <a:chOff x="1841267" y="2301112"/>
            <a:chExt cx="1423044" cy="199192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5274583" y="6565700"/>
            <a:ext cx="1423044" cy="199192"/>
            <a:chOff x="1841267" y="2301112"/>
            <a:chExt cx="1423044" cy="199192"/>
          </a:xfrm>
        </p:grpSpPr>
        <p:sp>
          <p:nvSpPr>
            <p:cNvPr id="144" name="모서리가 둥근 직사각형 14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6798583" y="6565700"/>
            <a:ext cx="1423044" cy="199192"/>
            <a:chOff x="1841267" y="2301112"/>
            <a:chExt cx="1423044" cy="199192"/>
          </a:xfrm>
        </p:grpSpPr>
        <p:sp>
          <p:nvSpPr>
            <p:cNvPr id="147" name="모서리가 둥근 직사각형 14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49" name="모서리가 둥근 직사각형 148"/>
          <p:cNvSpPr/>
          <p:nvPr/>
        </p:nvSpPr>
        <p:spPr>
          <a:xfrm>
            <a:off x="1112719" y="797045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58845" y="751114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458845" y="76325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1357200" y="7632500"/>
            <a:ext cx="1423044" cy="199192"/>
            <a:chOff x="1841267" y="2301112"/>
            <a:chExt cx="1423044" cy="199192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외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55" name="직사각형 154"/>
          <p:cNvSpPr/>
          <p:nvPr/>
        </p:nvSpPr>
        <p:spPr>
          <a:xfrm>
            <a:off x="395425" y="790991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357200" y="7909914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664667" y="78594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2831769" y="76325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업체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59" name="그룹 158"/>
          <p:cNvGrpSpPr/>
          <p:nvPr/>
        </p:nvGrpSpPr>
        <p:grpSpPr>
          <a:xfrm>
            <a:off x="3730124" y="7632500"/>
            <a:ext cx="1423044" cy="199192"/>
            <a:chOff x="1841267" y="2301112"/>
            <a:chExt cx="1423044" cy="199192"/>
          </a:xfrm>
        </p:grpSpPr>
        <p:sp>
          <p:nvSpPr>
            <p:cNvPr id="160" name="모서리가 둥근 직사각형 15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cxnSp>
        <p:nvCxnSpPr>
          <p:cNvPr id="10" name="꺾인 연결선 9"/>
          <p:cNvCxnSpPr>
            <a:stCxn id="3" idx="1"/>
            <a:endCxn id="121" idx="1"/>
          </p:cNvCxnSpPr>
          <p:nvPr/>
        </p:nvCxnSpPr>
        <p:spPr>
          <a:xfrm rot="10800000" flipV="1">
            <a:off x="458845" y="2645228"/>
            <a:ext cx="12700" cy="414745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3" idx="1"/>
            <a:endCxn id="155" idx="1"/>
          </p:cNvCxnSpPr>
          <p:nvPr/>
        </p:nvCxnSpPr>
        <p:spPr>
          <a:xfrm rot="10800000" flipV="1">
            <a:off x="395425" y="2645229"/>
            <a:ext cx="63420" cy="5378178"/>
          </a:xfrm>
          <a:prstGeom prst="bentConnector3">
            <a:avLst>
              <a:gd name="adj1" fmla="val 4604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>
            <a:spLocks noChangeAspect="1"/>
          </p:cNvSpPr>
          <p:nvPr/>
        </p:nvSpPr>
        <p:spPr>
          <a:xfrm>
            <a:off x="9284434" y="264522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9284434" y="509218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70" name="타원 169"/>
          <p:cNvSpPr>
            <a:spLocks noChangeAspect="1"/>
          </p:cNvSpPr>
          <p:nvPr/>
        </p:nvSpPr>
        <p:spPr>
          <a:xfrm>
            <a:off x="270265" y="591949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dirty="0" smtClean="0"/>
              <a:t>4</a:t>
            </a:r>
            <a:endParaRPr kumimoji="1" lang="ko-KR" altLang="en-US" sz="1600" dirty="0"/>
          </a:p>
        </p:txBody>
      </p:sp>
      <p:sp>
        <p:nvSpPr>
          <p:cNvPr id="171" name="타원 170"/>
          <p:cNvSpPr>
            <a:spLocks noChangeAspect="1"/>
          </p:cNvSpPr>
          <p:nvPr/>
        </p:nvSpPr>
        <p:spPr>
          <a:xfrm>
            <a:off x="270265" y="750650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5</a:t>
            </a:r>
            <a:endParaRPr kumimoji="1" lang="ko-KR" altLang="en-US" sz="1600" dirty="0"/>
          </a:p>
        </p:txBody>
      </p:sp>
      <p:sp>
        <p:nvSpPr>
          <p:cNvPr id="172" name="타원 171"/>
          <p:cNvSpPr>
            <a:spLocks noChangeAspect="1"/>
          </p:cNvSpPr>
          <p:nvPr/>
        </p:nvSpPr>
        <p:spPr>
          <a:xfrm>
            <a:off x="9698136" y="115225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6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411609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96602" y="2472255"/>
            <a:ext cx="65841" cy="410397"/>
            <a:chOff x="496602" y="2472255"/>
            <a:chExt cx="65841" cy="410397"/>
          </a:xfrm>
        </p:grpSpPr>
        <p:sp>
          <p:nvSpPr>
            <p:cNvPr id="13" name="갈매기형 수장 12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6" name="갈매기형 수장 175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496602" y="6631909"/>
            <a:ext cx="65841" cy="410397"/>
            <a:chOff x="496602" y="2472255"/>
            <a:chExt cx="65841" cy="410397"/>
          </a:xfrm>
        </p:grpSpPr>
        <p:sp>
          <p:nvSpPr>
            <p:cNvPr id="178" name="갈매기형 수장 177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9" name="갈매기형 수장 178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96602" y="7698709"/>
            <a:ext cx="65841" cy="410397"/>
            <a:chOff x="496602" y="2472255"/>
            <a:chExt cx="65841" cy="410397"/>
          </a:xfrm>
        </p:grpSpPr>
        <p:sp>
          <p:nvSpPr>
            <p:cNvPr id="181" name="갈매기형 수장 180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갈매기형 수장 181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3" name="갈매기형 수장 182"/>
          <p:cNvSpPr/>
          <p:nvPr/>
        </p:nvSpPr>
        <p:spPr>
          <a:xfrm>
            <a:off x="2986194" y="6631909"/>
            <a:ext cx="121649" cy="1102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" name="갈매기형 수장 183"/>
          <p:cNvSpPr/>
          <p:nvPr/>
        </p:nvSpPr>
        <p:spPr>
          <a:xfrm>
            <a:off x="2986194" y="7698709"/>
            <a:ext cx="121649" cy="1102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5" name="포인트가 6개인 별 184"/>
          <p:cNvSpPr/>
          <p:nvPr/>
        </p:nvSpPr>
        <p:spPr>
          <a:xfrm>
            <a:off x="11820484" y="694302"/>
            <a:ext cx="594392" cy="707859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75" smtClean="0"/>
              <a:t>Design1</a:t>
            </a:r>
            <a:endParaRPr lang="ko-KR" altLang="en-US" sz="875"/>
          </a:p>
        </p:txBody>
      </p:sp>
      <p:sp>
        <p:nvSpPr>
          <p:cNvPr id="187" name="직사각형 186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96849" y="2114005"/>
            <a:ext cx="3176043" cy="1127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수식관리 </a:t>
            </a:r>
            <a:r>
              <a:rPr lang="en-US" altLang="ko-KR" smtClean="0"/>
              <a:t>hidden</a:t>
            </a:r>
            <a:r>
              <a:rPr lang="ko-KR" altLang="en-US" smtClean="0"/>
              <a:t>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21167"/>
              </p:ext>
            </p:extLst>
          </p:nvPr>
        </p:nvGraphicFramePr>
        <p:xfrm>
          <a:off x="10515558" y="885616"/>
          <a:ext cx="1749865" cy="6871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상세 정보 조회를 위한 항목을 목록에서 더블클릭 하면 사용자 상세정보 창이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으로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상세정보 수정내역을 초기정보를 되돌림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수정한 정보를 수정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정보 삭제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현재 창 닫기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상세정보 화면이며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경우는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다음과 같음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ID/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공사업체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계약명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계약기간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담당감독관명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약관동의여부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약관동의일자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승인일자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ID/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접근권한 그룹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도청사용자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 내부일 경우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도청사용자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 외부일 경우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 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 목록에 표출됨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180010"/>
              </p:ext>
            </p:extLst>
          </p:nvPr>
        </p:nvGraphicFramePr>
        <p:xfrm>
          <a:off x="451721" y="3197968"/>
          <a:ext cx="9959828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784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8201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82650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82650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84819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89734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73734"/>
                <a:gridCol w="779277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승인권한여부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18243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18243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95425" y="269565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57200" y="2695657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664667" y="264522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455025" y="353291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grpSp>
        <p:nvGrpSpPr>
          <p:cNvPr id="183" name="그룹 182"/>
          <p:cNvGrpSpPr/>
          <p:nvPr/>
        </p:nvGrpSpPr>
        <p:grpSpPr>
          <a:xfrm>
            <a:off x="3348458" y="3388064"/>
            <a:ext cx="5436325" cy="5381363"/>
            <a:chOff x="7060278" y="3029554"/>
            <a:chExt cx="4118177" cy="5174874"/>
          </a:xfrm>
        </p:grpSpPr>
        <p:grpSp>
          <p:nvGrpSpPr>
            <p:cNvPr id="184" name="그룹 183"/>
            <p:cNvGrpSpPr/>
            <p:nvPr/>
          </p:nvGrpSpPr>
          <p:grpSpPr>
            <a:xfrm>
              <a:off x="7060278" y="3029554"/>
              <a:ext cx="4118177" cy="5174874"/>
              <a:chOff x="3518179" y="5479909"/>
              <a:chExt cx="4118177" cy="5174874"/>
            </a:xfrm>
          </p:grpSpPr>
          <p:grpSp>
            <p:nvGrpSpPr>
              <p:cNvPr id="186" name="그룹 185"/>
              <p:cNvGrpSpPr/>
              <p:nvPr/>
            </p:nvGrpSpPr>
            <p:grpSpPr>
              <a:xfrm>
                <a:off x="3518179" y="5479909"/>
                <a:ext cx="4118177" cy="5174874"/>
                <a:chOff x="2133010" y="4868841"/>
                <a:chExt cx="4118177" cy="7208086"/>
              </a:xfrm>
            </p:grpSpPr>
            <p:sp>
              <p:nvSpPr>
                <p:cNvPr id="190" name="오각형[P] 134"/>
                <p:cNvSpPr/>
                <p:nvPr/>
              </p:nvSpPr>
              <p:spPr>
                <a:xfrm>
                  <a:off x="2133010" y="4868841"/>
                  <a:ext cx="4118177" cy="7208086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사용자 상세 정보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직사각형 186"/>
              <p:cNvSpPr/>
              <p:nvPr/>
            </p:nvSpPr>
            <p:spPr>
              <a:xfrm>
                <a:off x="6920958" y="10378703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닫기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5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93" name="직사각형 192"/>
          <p:cNvSpPr/>
          <p:nvPr/>
        </p:nvSpPr>
        <p:spPr>
          <a:xfrm>
            <a:off x="3486144" y="3657959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사용자 정보</a:t>
            </a:r>
            <a:endParaRPr lang="ko-KR" altLang="en-US" sz="875" b="1" dirty="0"/>
          </a:p>
        </p:txBody>
      </p:sp>
      <p:graphicFrame>
        <p:nvGraphicFramePr>
          <p:cNvPr id="268" name="표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12554"/>
              </p:ext>
            </p:extLst>
          </p:nvPr>
        </p:nvGraphicFramePr>
        <p:xfrm>
          <a:off x="3437263" y="3910268"/>
          <a:ext cx="5238162" cy="444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263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승인권한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시스템메뉴 접근권한그룹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약관동의여부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약관동의일자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4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9" name="직사각형 278"/>
          <p:cNvSpPr/>
          <p:nvPr/>
        </p:nvSpPr>
        <p:spPr>
          <a:xfrm>
            <a:off x="6992401" y="848233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삭제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6154390" y="848233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수정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5316601" y="848233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</a:t>
            </a:r>
            <a:r>
              <a:rPr lang="ko-KR" altLang="en-US" sz="875" b="1">
                <a:solidFill>
                  <a:schemeClr val="bg1"/>
                </a:solidFill>
              </a:rPr>
              <a:t>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282" name="그룹 281"/>
          <p:cNvGrpSpPr/>
          <p:nvPr/>
        </p:nvGrpSpPr>
        <p:grpSpPr>
          <a:xfrm>
            <a:off x="4737447" y="3939726"/>
            <a:ext cx="3859459" cy="199192"/>
            <a:chOff x="1841267" y="2301112"/>
            <a:chExt cx="1423044" cy="199192"/>
          </a:xfrm>
        </p:grpSpPr>
        <p:sp>
          <p:nvSpPr>
            <p:cNvPr id="283" name="모서리가 둥근 직사각형 28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8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88" name="그룹 287"/>
          <p:cNvGrpSpPr/>
          <p:nvPr/>
        </p:nvGrpSpPr>
        <p:grpSpPr>
          <a:xfrm>
            <a:off x="4737447" y="4445327"/>
            <a:ext cx="3859459" cy="170083"/>
            <a:chOff x="1841267" y="2301112"/>
            <a:chExt cx="1423044" cy="199192"/>
          </a:xfrm>
        </p:grpSpPr>
        <p:sp>
          <p:nvSpPr>
            <p:cNvPr id="289" name="모서리가 둥근 직사각형 28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김도청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9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1" name="그룹 290"/>
          <p:cNvGrpSpPr/>
          <p:nvPr/>
        </p:nvGrpSpPr>
        <p:grpSpPr>
          <a:xfrm>
            <a:off x="4737447" y="4193248"/>
            <a:ext cx="3859459" cy="170083"/>
            <a:chOff x="1841267" y="2301112"/>
            <a:chExt cx="1423044" cy="199192"/>
          </a:xfrm>
        </p:grpSpPr>
        <p:sp>
          <p:nvSpPr>
            <p:cNvPr id="292" name="모서리가 둥근 직사각형 29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exuser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9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그룹 293"/>
          <p:cNvGrpSpPr/>
          <p:nvPr/>
        </p:nvGrpSpPr>
        <p:grpSpPr>
          <a:xfrm>
            <a:off x="4737447" y="5656398"/>
            <a:ext cx="3859459" cy="170083"/>
            <a:chOff x="1841267" y="2301112"/>
            <a:chExt cx="1423044" cy="199192"/>
          </a:xfrm>
        </p:grpSpPr>
        <p:sp>
          <p:nvSpPr>
            <p:cNvPr id="295" name="모서리가 둥근 직사각형 29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19880101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9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4737447" y="6144570"/>
            <a:ext cx="3859459" cy="170083"/>
            <a:chOff x="1841267" y="2301112"/>
            <a:chExt cx="1423044" cy="199192"/>
          </a:xfrm>
        </p:grpSpPr>
        <p:sp>
          <p:nvSpPr>
            <p:cNvPr id="301" name="모서리가 둥근 직사각형 30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3" name="그룹 302"/>
          <p:cNvGrpSpPr/>
          <p:nvPr/>
        </p:nvGrpSpPr>
        <p:grpSpPr>
          <a:xfrm>
            <a:off x="4737447" y="5892491"/>
            <a:ext cx="3859459" cy="170083"/>
            <a:chOff x="1841267" y="2301112"/>
            <a:chExt cx="1423044" cy="199192"/>
          </a:xfrm>
        </p:grpSpPr>
        <p:sp>
          <p:nvSpPr>
            <p:cNvPr id="304" name="모서리가 둥근 직사각형 30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000-1020-1242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6" name="그룹 305"/>
          <p:cNvGrpSpPr/>
          <p:nvPr/>
        </p:nvGrpSpPr>
        <p:grpSpPr>
          <a:xfrm>
            <a:off x="4737447" y="6645313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07" name="모서리가 둥근 직사각형 30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Y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9" name="그룹 308"/>
          <p:cNvGrpSpPr/>
          <p:nvPr/>
        </p:nvGrpSpPr>
        <p:grpSpPr>
          <a:xfrm>
            <a:off x="4737447" y="6393234"/>
            <a:ext cx="3859459" cy="170083"/>
            <a:chOff x="1841267" y="2301112"/>
            <a:chExt cx="1423044" cy="199192"/>
          </a:xfrm>
        </p:grpSpPr>
        <p:sp>
          <p:nvSpPr>
            <p:cNvPr id="310" name="모서리가 둥근 직사각형 30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2" name="그룹 311"/>
          <p:cNvGrpSpPr/>
          <p:nvPr/>
        </p:nvGrpSpPr>
        <p:grpSpPr>
          <a:xfrm>
            <a:off x="4737447" y="7135170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13" name="모서리가 둥근 직사각형 31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2017-05-30 12:00:00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5" name="그룹 314"/>
          <p:cNvGrpSpPr/>
          <p:nvPr/>
        </p:nvGrpSpPr>
        <p:grpSpPr>
          <a:xfrm>
            <a:off x="4737447" y="6883091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16" name="모서리가 둥근 직사각형 315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2017-05-30 12:00:00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그룹 317"/>
          <p:cNvGrpSpPr/>
          <p:nvPr/>
        </p:nvGrpSpPr>
        <p:grpSpPr>
          <a:xfrm>
            <a:off x="4737447" y="7625027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19" name="모서리가 둥근 직사각형 31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2017-05-30 12:00:00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1" name="그룹 320"/>
          <p:cNvGrpSpPr/>
          <p:nvPr/>
        </p:nvGrpSpPr>
        <p:grpSpPr>
          <a:xfrm>
            <a:off x="4737447" y="7372948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22" name="모서리가 둥근 직사각형 32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Y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4" name="그룹 323"/>
          <p:cNvGrpSpPr/>
          <p:nvPr/>
        </p:nvGrpSpPr>
        <p:grpSpPr>
          <a:xfrm>
            <a:off x="4737447" y="8114883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25" name="모서리가 둥근 직사각형 32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2017-05-30 12:00:00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/>
          <p:cNvGrpSpPr/>
          <p:nvPr/>
        </p:nvGrpSpPr>
        <p:grpSpPr>
          <a:xfrm>
            <a:off x="4737447" y="7862804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28" name="모서리가 둥근 직사각형 32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ADMIN	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그룹 329"/>
          <p:cNvGrpSpPr/>
          <p:nvPr/>
        </p:nvGrpSpPr>
        <p:grpSpPr>
          <a:xfrm>
            <a:off x="4737447" y="4679954"/>
            <a:ext cx="1371500" cy="178128"/>
            <a:chOff x="1841267" y="2301112"/>
            <a:chExt cx="1423044" cy="199192"/>
          </a:xfrm>
        </p:grpSpPr>
        <p:sp>
          <p:nvSpPr>
            <p:cNvPr id="331" name="모서리가 둥근 직사각형 33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교통국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3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4737447" y="4924504"/>
            <a:ext cx="3859459" cy="199192"/>
            <a:chOff x="1841267" y="2301112"/>
            <a:chExt cx="1423044" cy="199192"/>
          </a:xfrm>
        </p:grpSpPr>
        <p:sp>
          <p:nvSpPr>
            <p:cNvPr id="334" name="모서리가 둥근 직사각형 33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당당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3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6154390" y="4679954"/>
            <a:ext cx="995242" cy="151480"/>
            <a:chOff x="1841267" y="2301112"/>
            <a:chExt cx="1423044" cy="199192"/>
          </a:xfrm>
        </p:grpSpPr>
        <p:sp>
          <p:nvSpPr>
            <p:cNvPr id="337" name="모서리가 둥근 직사각형 33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교통정책과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3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339" name="그룹 338"/>
          <p:cNvGrpSpPr/>
          <p:nvPr/>
        </p:nvGrpSpPr>
        <p:grpSpPr>
          <a:xfrm>
            <a:off x="7245049" y="4679954"/>
            <a:ext cx="995242" cy="151480"/>
            <a:chOff x="1841267" y="2301112"/>
            <a:chExt cx="1423044" cy="199192"/>
          </a:xfrm>
        </p:grpSpPr>
        <p:sp>
          <p:nvSpPr>
            <p:cNvPr id="340" name="모서리가 둥근 직사각형 33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4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737447" y="5172962"/>
            <a:ext cx="3859459" cy="170083"/>
            <a:chOff x="4737447" y="5172962"/>
            <a:chExt cx="3859459" cy="170083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737447" y="5172962"/>
              <a:ext cx="3859459" cy="170083"/>
              <a:chOff x="1841267" y="2301112"/>
              <a:chExt cx="1423044" cy="199192"/>
            </a:xfrm>
          </p:grpSpPr>
          <p:sp>
            <p:nvSpPr>
              <p:cNvPr id="298" name="모서리가 둥근 직사각형 297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en-US" altLang="ko-KR" sz="700" smtClean="0">
                    <a:solidFill>
                      <a:schemeClr val="tx1"/>
                    </a:solidFill>
                  </a:rPr>
                  <a:t>N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2" name="오각형[P] 133"/>
            <p:cNvSpPr/>
            <p:nvPr/>
          </p:nvSpPr>
          <p:spPr>
            <a:xfrm>
              <a:off x="8441909" y="5193853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343" name="타원 342"/>
          <p:cNvSpPr>
            <a:spLocks noChangeAspect="1"/>
          </p:cNvSpPr>
          <p:nvPr/>
        </p:nvSpPr>
        <p:spPr>
          <a:xfrm>
            <a:off x="4898308" y="845657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2</a:t>
            </a:r>
            <a:endParaRPr kumimoji="1" lang="ko-KR" altLang="en-US" sz="1600" dirty="0"/>
          </a:p>
        </p:txBody>
      </p:sp>
      <p:sp>
        <p:nvSpPr>
          <p:cNvPr id="344" name="타원 343"/>
          <p:cNvSpPr>
            <a:spLocks noChangeAspect="1"/>
          </p:cNvSpPr>
          <p:nvPr/>
        </p:nvSpPr>
        <p:spPr>
          <a:xfrm>
            <a:off x="8658783" y="3601371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grpSp>
        <p:nvGrpSpPr>
          <p:cNvPr id="345" name="그룹 344"/>
          <p:cNvGrpSpPr/>
          <p:nvPr/>
        </p:nvGrpSpPr>
        <p:grpSpPr>
          <a:xfrm>
            <a:off x="496602" y="2472255"/>
            <a:ext cx="65841" cy="410397"/>
            <a:chOff x="496602" y="2472255"/>
            <a:chExt cx="65841" cy="410397"/>
          </a:xfrm>
        </p:grpSpPr>
        <p:sp>
          <p:nvSpPr>
            <p:cNvPr id="346" name="갈매기형 수장 345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7" name="갈매기형 수장 346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8" name="직사각형 347"/>
          <p:cNvSpPr/>
          <p:nvPr/>
        </p:nvSpPr>
        <p:spPr>
          <a:xfrm>
            <a:off x="145726" y="1975506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4737447" y="5415681"/>
            <a:ext cx="3859459" cy="170083"/>
            <a:chOff x="4737447" y="5172962"/>
            <a:chExt cx="3859459" cy="170083"/>
          </a:xfrm>
        </p:grpSpPr>
        <p:grpSp>
          <p:nvGrpSpPr>
            <p:cNvPr id="122" name="그룹 121"/>
            <p:cNvGrpSpPr/>
            <p:nvPr/>
          </p:nvGrpSpPr>
          <p:grpSpPr>
            <a:xfrm>
              <a:off x="4737447" y="5172962"/>
              <a:ext cx="3859459" cy="170083"/>
              <a:chOff x="1841267" y="2301112"/>
              <a:chExt cx="1423044" cy="199192"/>
            </a:xfrm>
          </p:grpSpPr>
          <p:sp>
            <p:nvSpPr>
              <p:cNvPr id="124" name="모서리가 둥근 직사각형 123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 smtClean="0">
                    <a:solidFill>
                      <a:schemeClr val="tx1"/>
                    </a:solidFill>
                  </a:rPr>
                  <a:t>도청 사용자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3" name="오각형[P] 133"/>
            <p:cNvSpPr/>
            <p:nvPr/>
          </p:nvSpPr>
          <p:spPr>
            <a:xfrm>
              <a:off x="8441909" y="5193853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26" name="타원 125"/>
          <p:cNvSpPr>
            <a:spLocks noChangeAspect="1"/>
          </p:cNvSpPr>
          <p:nvPr/>
        </p:nvSpPr>
        <p:spPr>
          <a:xfrm>
            <a:off x="8658783" y="536646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4</a:t>
            </a:r>
            <a:endParaRPr kumimoji="1" lang="ko-KR" altLang="en-US" sz="1600" dirty="0"/>
          </a:p>
        </p:txBody>
      </p:sp>
      <p:sp>
        <p:nvSpPr>
          <p:cNvPr id="127" name="직사각형 126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9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45958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신청관리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신청 목록조회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시스템을 사용하는 사용자 신청정보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조건에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 해당하는 정보 검색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목록에서 선택한 사용자의 신청 정보를 승인처리함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 가능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 조건이 달라지는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 조건이 달라지는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더블클릭시 사용자 신청 상세정보 창이 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83918"/>
              </p:ext>
            </p:extLst>
          </p:nvPr>
        </p:nvGraphicFramePr>
        <p:xfrm>
          <a:off x="451723" y="3197968"/>
          <a:ext cx="9993297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3803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08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941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78463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78463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5012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85188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29470"/>
                <a:gridCol w="739799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신청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96" name="그룹 95"/>
          <p:cNvGrpSpPr/>
          <p:nvPr/>
        </p:nvGrpSpPr>
        <p:grpSpPr>
          <a:xfrm>
            <a:off x="1110667" y="3286820"/>
            <a:ext cx="141544" cy="1508974"/>
            <a:chOff x="2729947" y="6669351"/>
            <a:chExt cx="159402" cy="1924712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2729947" y="807417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2729947" y="843561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59422" y="1979076"/>
            <a:ext cx="1996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신청 목록조회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18243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18243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95425" y="269565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57200" y="2695657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698136" y="508271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신청 승인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5452387" y="5200934"/>
            <a:ext cx="333913" cy="142288"/>
            <a:chOff x="7684129" y="8571522"/>
            <a:chExt cx="381573" cy="162597"/>
          </a:xfrm>
        </p:grpSpPr>
        <p:sp>
          <p:nvSpPr>
            <p:cNvPr id="117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64522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1112719" y="690365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58845" y="644434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458845" y="65657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357200" y="6565700"/>
            <a:ext cx="1423044" cy="199192"/>
            <a:chOff x="1841267" y="2301112"/>
            <a:chExt cx="1423044" cy="199192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내</a:t>
              </a:r>
              <a:r>
                <a:rPr kumimoji="1" lang="ko-KR" altLang="en-US" sz="70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395425" y="684311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357200" y="6843114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664667" y="67926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886199" y="65657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소속기관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3730124" y="6565700"/>
            <a:ext cx="1423044" cy="199192"/>
            <a:chOff x="1841267" y="2301112"/>
            <a:chExt cx="1423044" cy="199192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5274583" y="6565700"/>
            <a:ext cx="1423044" cy="199192"/>
            <a:chOff x="1841267" y="2301112"/>
            <a:chExt cx="1423044" cy="199192"/>
          </a:xfrm>
        </p:grpSpPr>
        <p:sp>
          <p:nvSpPr>
            <p:cNvPr id="144" name="모서리가 둥근 직사각형 14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6798583" y="6565700"/>
            <a:ext cx="1423044" cy="199192"/>
            <a:chOff x="1841267" y="2301112"/>
            <a:chExt cx="1423044" cy="199192"/>
          </a:xfrm>
        </p:grpSpPr>
        <p:sp>
          <p:nvSpPr>
            <p:cNvPr id="147" name="모서리가 둥근 직사각형 14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49" name="모서리가 둥근 직사각형 148"/>
          <p:cNvSpPr/>
          <p:nvPr/>
        </p:nvSpPr>
        <p:spPr>
          <a:xfrm>
            <a:off x="1112719" y="797045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58845" y="751114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458845" y="76325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1357200" y="7632500"/>
            <a:ext cx="1423044" cy="199192"/>
            <a:chOff x="1841267" y="2301112"/>
            <a:chExt cx="1423044" cy="199192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외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55" name="직사각형 154"/>
          <p:cNvSpPr/>
          <p:nvPr/>
        </p:nvSpPr>
        <p:spPr>
          <a:xfrm>
            <a:off x="395425" y="790991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357200" y="7909914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664667" y="78594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2831769" y="76325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업체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59" name="그룹 158"/>
          <p:cNvGrpSpPr/>
          <p:nvPr/>
        </p:nvGrpSpPr>
        <p:grpSpPr>
          <a:xfrm>
            <a:off x="3730124" y="7632500"/>
            <a:ext cx="1423044" cy="199192"/>
            <a:chOff x="1841267" y="2301112"/>
            <a:chExt cx="1423044" cy="199192"/>
          </a:xfrm>
        </p:grpSpPr>
        <p:sp>
          <p:nvSpPr>
            <p:cNvPr id="160" name="모서리가 둥근 직사각형 15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cxnSp>
        <p:nvCxnSpPr>
          <p:cNvPr id="10" name="꺾인 연결선 9"/>
          <p:cNvCxnSpPr>
            <a:stCxn id="3" idx="1"/>
            <a:endCxn id="121" idx="1"/>
          </p:cNvCxnSpPr>
          <p:nvPr/>
        </p:nvCxnSpPr>
        <p:spPr>
          <a:xfrm rot="10800000" flipV="1">
            <a:off x="458845" y="2645228"/>
            <a:ext cx="12700" cy="414745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3" idx="1"/>
            <a:endCxn id="155" idx="1"/>
          </p:cNvCxnSpPr>
          <p:nvPr/>
        </p:nvCxnSpPr>
        <p:spPr>
          <a:xfrm rot="10800000" flipV="1">
            <a:off x="395425" y="2645229"/>
            <a:ext cx="63420" cy="5378178"/>
          </a:xfrm>
          <a:prstGeom prst="bentConnector3">
            <a:avLst>
              <a:gd name="adj1" fmla="val 4604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>
            <a:spLocks noChangeAspect="1"/>
          </p:cNvSpPr>
          <p:nvPr/>
        </p:nvSpPr>
        <p:spPr>
          <a:xfrm>
            <a:off x="9284434" y="264522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9284434" y="509218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70" name="타원 169"/>
          <p:cNvSpPr>
            <a:spLocks noChangeAspect="1"/>
          </p:cNvSpPr>
          <p:nvPr/>
        </p:nvSpPr>
        <p:spPr>
          <a:xfrm>
            <a:off x="270265" y="591949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dirty="0" smtClean="0"/>
              <a:t>4</a:t>
            </a:r>
            <a:endParaRPr kumimoji="1" lang="ko-KR" altLang="en-US" sz="1600" dirty="0"/>
          </a:p>
        </p:txBody>
      </p:sp>
      <p:sp>
        <p:nvSpPr>
          <p:cNvPr id="171" name="타원 170"/>
          <p:cNvSpPr>
            <a:spLocks noChangeAspect="1"/>
          </p:cNvSpPr>
          <p:nvPr/>
        </p:nvSpPr>
        <p:spPr>
          <a:xfrm>
            <a:off x="270265" y="750650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5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153571" y="195568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07" name="타원 106"/>
          <p:cNvSpPr>
            <a:spLocks noChangeAspect="1"/>
          </p:cNvSpPr>
          <p:nvPr/>
        </p:nvSpPr>
        <p:spPr>
          <a:xfrm>
            <a:off x="9284434" y="377455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6</a:t>
            </a:r>
            <a:endParaRPr kumimoji="1" lang="ko-KR" altLang="en-US" sz="1600" dirty="0"/>
          </a:p>
        </p:txBody>
      </p:sp>
      <p:grpSp>
        <p:nvGrpSpPr>
          <p:cNvPr id="108" name="그룹 107"/>
          <p:cNvGrpSpPr/>
          <p:nvPr/>
        </p:nvGrpSpPr>
        <p:grpSpPr>
          <a:xfrm>
            <a:off x="496602" y="2472255"/>
            <a:ext cx="65841" cy="410397"/>
            <a:chOff x="496602" y="2472255"/>
            <a:chExt cx="65841" cy="410397"/>
          </a:xfrm>
        </p:grpSpPr>
        <p:sp>
          <p:nvSpPr>
            <p:cNvPr id="112" name="갈매기형 수장 111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갈매기형 수장 113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96602" y="6631909"/>
            <a:ext cx="65841" cy="410397"/>
            <a:chOff x="496602" y="2472255"/>
            <a:chExt cx="65841" cy="410397"/>
          </a:xfrm>
        </p:grpSpPr>
        <p:sp>
          <p:nvSpPr>
            <p:cNvPr id="130" name="갈매기형 수장 129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갈매기형 수장 130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6602" y="7698709"/>
            <a:ext cx="65841" cy="410397"/>
            <a:chOff x="496602" y="2472255"/>
            <a:chExt cx="65841" cy="410397"/>
          </a:xfrm>
        </p:grpSpPr>
        <p:sp>
          <p:nvSpPr>
            <p:cNvPr id="133" name="갈매기형 수장 132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갈매기형 수장 137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0" name="갈매기형 수장 139"/>
          <p:cNvSpPr/>
          <p:nvPr/>
        </p:nvSpPr>
        <p:spPr>
          <a:xfrm>
            <a:off x="2986194" y="6631909"/>
            <a:ext cx="121649" cy="1102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갈매기형 수장 140"/>
          <p:cNvSpPr/>
          <p:nvPr/>
        </p:nvSpPr>
        <p:spPr>
          <a:xfrm>
            <a:off x="2986194" y="7698709"/>
            <a:ext cx="121649" cy="1102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5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86291"/>
              </p:ext>
            </p:extLst>
          </p:nvPr>
        </p:nvGraphicFramePr>
        <p:xfrm>
          <a:off x="10515558" y="885616"/>
          <a:ext cx="1749865" cy="7962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신청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신청 목록에서 특정 항목 더블클릭 시 사용자 신청 상세정보창이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으로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신청 승인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신청한 사용자 승인처리함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접근권한 그룹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도청사용자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 내부일 경우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도청사용자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경기도 소속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시군구사용자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시군구소속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 외부일 경우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 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 목록에 표출됨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상세정보 화면이며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경우는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다음과 같음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ID/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공사업체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계약명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계약기간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담당감독관명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약관동의여부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약관동의일자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승인일자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ID/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794530"/>
              </p:ext>
            </p:extLst>
          </p:nvPr>
        </p:nvGraphicFramePr>
        <p:xfrm>
          <a:off x="451723" y="3197968"/>
          <a:ext cx="9993297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3803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08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941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78463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78463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5012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85188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29470"/>
                <a:gridCol w="739799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신청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96" name="그룹 95"/>
          <p:cNvGrpSpPr/>
          <p:nvPr/>
        </p:nvGrpSpPr>
        <p:grpSpPr>
          <a:xfrm>
            <a:off x="1110667" y="3286820"/>
            <a:ext cx="141544" cy="1508974"/>
            <a:chOff x="2729947" y="6669351"/>
            <a:chExt cx="159402" cy="1924712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2729947" y="807417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2729947" y="843561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18243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18243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95425" y="269565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57200" y="2695657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698136" y="508271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신청 승인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664667" y="264522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433112" y="3561247"/>
            <a:ext cx="5351671" cy="5362415"/>
            <a:chOff x="7060278" y="3029553"/>
            <a:chExt cx="4118177" cy="5156653"/>
          </a:xfrm>
        </p:grpSpPr>
        <p:grpSp>
          <p:nvGrpSpPr>
            <p:cNvPr id="108" name="그룹 107"/>
            <p:cNvGrpSpPr/>
            <p:nvPr/>
          </p:nvGrpSpPr>
          <p:grpSpPr>
            <a:xfrm>
              <a:off x="7060278" y="3029553"/>
              <a:ext cx="4118177" cy="5156653"/>
              <a:chOff x="3518179" y="5479908"/>
              <a:chExt cx="4118177" cy="5156653"/>
            </a:xfrm>
          </p:grpSpPr>
          <p:grpSp>
            <p:nvGrpSpPr>
              <p:cNvPr id="114" name="그룹 113"/>
              <p:cNvGrpSpPr/>
              <p:nvPr/>
            </p:nvGrpSpPr>
            <p:grpSpPr>
              <a:xfrm>
                <a:off x="3518179" y="5479908"/>
                <a:ext cx="4118177" cy="5156653"/>
                <a:chOff x="2133010" y="4868841"/>
                <a:chExt cx="4118177" cy="7182707"/>
              </a:xfrm>
            </p:grpSpPr>
            <p:sp>
              <p:nvSpPr>
                <p:cNvPr id="130" name="오각형[P] 134"/>
                <p:cNvSpPr/>
                <p:nvPr/>
              </p:nvSpPr>
              <p:spPr>
                <a:xfrm>
                  <a:off x="2133010" y="4868841"/>
                  <a:ext cx="4118177" cy="7182707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사용자 신청 상세정보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직사각형 128"/>
              <p:cNvSpPr/>
              <p:nvPr/>
            </p:nvSpPr>
            <p:spPr>
              <a:xfrm>
                <a:off x="6920958" y="10343028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닫기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487736" y="3831143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사용자 정보</a:t>
            </a:r>
            <a:endParaRPr lang="ko-KR" altLang="en-US" sz="875" b="1" dirty="0"/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56819"/>
              </p:ext>
            </p:extLst>
          </p:nvPr>
        </p:nvGraphicFramePr>
        <p:xfrm>
          <a:off x="3575589" y="4083452"/>
          <a:ext cx="5099835" cy="4306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830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Exuser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김도청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연정부지사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 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승인권한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1989-10-12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2906"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시스템메뉴 접근권한그룹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도청 사용자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010-1234-1234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hlinkClick r:id="rId4"/>
                        </a:rPr>
                        <a:t>ehtest@gg.go.kr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약관동의여부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약관동의일자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8" name="직사각형 137"/>
          <p:cNvSpPr/>
          <p:nvPr/>
        </p:nvSpPr>
        <p:spPr>
          <a:xfrm>
            <a:off x="6992401" y="8618416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신청</a:t>
            </a:r>
            <a:r>
              <a:rPr lang="en-US" altLang="ko-KR" sz="875" b="1" smtClean="0">
                <a:solidFill>
                  <a:schemeClr val="bg1"/>
                </a:solidFill>
              </a:rPr>
              <a:t> </a:t>
            </a:r>
            <a:r>
              <a:rPr lang="ko-KR" altLang="en-US" sz="875" b="1" smtClean="0">
                <a:solidFill>
                  <a:schemeClr val="bg1"/>
                </a:solidFill>
              </a:rPr>
              <a:t>승인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226" name="타원 225"/>
          <p:cNvSpPr>
            <a:spLocks noChangeAspect="1"/>
          </p:cNvSpPr>
          <p:nvPr/>
        </p:nvSpPr>
        <p:spPr>
          <a:xfrm>
            <a:off x="8658783" y="377455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6594553" y="859265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grpSp>
        <p:nvGrpSpPr>
          <p:cNvPr id="227" name="그룹 226"/>
          <p:cNvGrpSpPr/>
          <p:nvPr/>
        </p:nvGrpSpPr>
        <p:grpSpPr>
          <a:xfrm>
            <a:off x="496602" y="2472255"/>
            <a:ext cx="65841" cy="410397"/>
            <a:chOff x="496602" y="2472255"/>
            <a:chExt cx="65841" cy="410397"/>
          </a:xfrm>
        </p:grpSpPr>
        <p:sp>
          <p:nvSpPr>
            <p:cNvPr id="228" name="갈매기형 수장 227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9" name="갈매기형 수장 228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0" name="직사각형 229"/>
          <p:cNvSpPr/>
          <p:nvPr/>
        </p:nvSpPr>
        <p:spPr>
          <a:xfrm>
            <a:off x="159422" y="1979076"/>
            <a:ext cx="1996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신청 목록조회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64" name="타원 63"/>
          <p:cNvSpPr>
            <a:spLocks noChangeAspect="1"/>
          </p:cNvSpPr>
          <p:nvPr/>
        </p:nvSpPr>
        <p:spPr>
          <a:xfrm>
            <a:off x="8658783" y="570250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65" name="직사각형 64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7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962759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외부업체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외부업체 정보 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업체상태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휴업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폐업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입력조건으로 검색수행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 신규 추가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추가창이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으로 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외부업체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상세정보 창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 상태 코드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휴업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폐업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예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아니오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수정된 정보를 최초의 정보로 되돌림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입력된 정보로 수정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삭제수행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현재 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977698"/>
              </p:ext>
            </p:extLst>
          </p:nvPr>
        </p:nvGraphicFramePr>
        <p:xfrm>
          <a:off x="451722" y="3197968"/>
          <a:ext cx="9959828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5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29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29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29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12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99097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99097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1075915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대표자명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영업소재지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대표 전화번호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사업자번호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담당자 전화번호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 상태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OOO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 대표자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성남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031-1234-1234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124-454-7586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031-457-4568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66230" y="1975506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업체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53971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업체 상태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539715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2720706" y="2521668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업체명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516259" y="2521668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698136" y="508271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외부업체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5452387" y="5200934"/>
            <a:ext cx="333913" cy="142288"/>
            <a:chOff x="7684129" y="8571522"/>
            <a:chExt cx="381573" cy="162597"/>
          </a:xfrm>
        </p:grpSpPr>
        <p:sp>
          <p:nvSpPr>
            <p:cNvPr id="117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24688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9284434" y="509218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496163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94" name="직사각형 93"/>
          <p:cNvSpPr/>
          <p:nvPr/>
        </p:nvSpPr>
        <p:spPr>
          <a:xfrm>
            <a:off x="4976231" y="2521668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사업자번호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771784" y="2521668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078574" y="2521668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담당자명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7874127" y="2521668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33112" y="3561248"/>
            <a:ext cx="5351671" cy="5115614"/>
            <a:chOff x="7060278" y="3029554"/>
            <a:chExt cx="4118177" cy="4919322"/>
          </a:xfrm>
        </p:grpSpPr>
        <p:grpSp>
          <p:nvGrpSpPr>
            <p:cNvPr id="108" name="그룹 107"/>
            <p:cNvGrpSpPr/>
            <p:nvPr/>
          </p:nvGrpSpPr>
          <p:grpSpPr>
            <a:xfrm>
              <a:off x="7060278" y="3029554"/>
              <a:ext cx="4118177" cy="4919322"/>
              <a:chOff x="3518179" y="5479909"/>
              <a:chExt cx="4118177" cy="4919322"/>
            </a:xfrm>
          </p:grpSpPr>
          <p:grpSp>
            <p:nvGrpSpPr>
              <p:cNvPr id="114" name="그룹 113"/>
              <p:cNvGrpSpPr/>
              <p:nvPr/>
            </p:nvGrpSpPr>
            <p:grpSpPr>
              <a:xfrm>
                <a:off x="3518179" y="5479909"/>
                <a:ext cx="4118177" cy="4919322"/>
                <a:chOff x="2133010" y="4868842"/>
                <a:chExt cx="4118177" cy="6852128"/>
              </a:xfrm>
            </p:grpSpPr>
            <p:sp>
              <p:nvSpPr>
                <p:cNvPr id="130" name="오각형[P] 134"/>
                <p:cNvSpPr/>
                <p:nvPr/>
              </p:nvSpPr>
              <p:spPr>
                <a:xfrm>
                  <a:off x="2133010" y="4868842"/>
                  <a:ext cx="4118177" cy="685212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외부업체 상세 정보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직사각형 128"/>
              <p:cNvSpPr/>
              <p:nvPr/>
            </p:nvSpPr>
            <p:spPr>
              <a:xfrm>
                <a:off x="6920958" y="10124441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닫기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487736" y="3831143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외부업체 정보</a:t>
            </a:r>
            <a:endParaRPr lang="ko-KR" altLang="en-US" sz="875" b="1" dirty="0"/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78053"/>
              </p:ext>
            </p:extLst>
          </p:nvPr>
        </p:nvGraphicFramePr>
        <p:xfrm>
          <a:off x="3575589" y="4083452"/>
          <a:ext cx="5099835" cy="368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 관리번호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대표자명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영업 소재지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대표 전화번호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사업자 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담당자 전화번호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 상태 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 업종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주력 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주요 공사지역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수장자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8" name="직사각형 137"/>
          <p:cNvSpPr/>
          <p:nvPr/>
        </p:nvSpPr>
        <p:spPr>
          <a:xfrm>
            <a:off x="6992401" y="8391107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삭제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154390" y="8391107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수정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316601" y="8391107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</a:t>
            </a:r>
            <a:r>
              <a:rPr lang="ko-KR" altLang="en-US" sz="875" b="1">
                <a:solidFill>
                  <a:schemeClr val="bg1"/>
                </a:solidFill>
              </a:rPr>
              <a:t>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737447" y="4112910"/>
            <a:ext cx="3859459" cy="199192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162" name="모서리가 둥근 직사각형 16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3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4737447" y="4618511"/>
            <a:ext cx="3859459" cy="170083"/>
            <a:chOff x="1841267" y="2301112"/>
            <a:chExt cx="1423044" cy="199192"/>
          </a:xfrm>
        </p:grpSpPr>
        <p:sp>
          <p:nvSpPr>
            <p:cNvPr id="165" name="모서리가 둥근 직사각형 16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공사 대표자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4737447" y="4366432"/>
            <a:ext cx="3859459" cy="170083"/>
            <a:chOff x="1841267" y="2301112"/>
            <a:chExt cx="1423044" cy="199192"/>
          </a:xfrm>
        </p:grpSpPr>
        <p:sp>
          <p:nvSpPr>
            <p:cNvPr id="173" name="모서리가 둥근 직사각형 17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OOO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포장공사업체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7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4737447" y="5598225"/>
            <a:ext cx="3859459" cy="170083"/>
            <a:chOff x="1841267" y="2301112"/>
            <a:chExt cx="1423044" cy="199192"/>
          </a:xfrm>
        </p:grpSpPr>
        <p:sp>
          <p:nvSpPr>
            <p:cNvPr id="178" name="모서리가 둥근 직사각형 17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담당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7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7447" y="5346146"/>
            <a:ext cx="3859459" cy="170083"/>
            <a:chOff x="1841267" y="2301112"/>
            <a:chExt cx="1423044" cy="199192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1234-4547-445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8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4737447" y="5834318"/>
            <a:ext cx="3859459" cy="170083"/>
            <a:chOff x="1841267" y="2301112"/>
            <a:chExt cx="1423044" cy="199192"/>
          </a:xfrm>
        </p:grpSpPr>
        <p:sp>
          <p:nvSpPr>
            <p:cNvPr id="187" name="모서리가 둥근 직사각형 1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000-1020-1242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4737447" y="6587140"/>
            <a:ext cx="3859459" cy="170083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190" name="모서리가 둥근 직사각형 18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공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4737447" y="6335061"/>
            <a:ext cx="3859459" cy="170083"/>
            <a:chOff x="1841267" y="2301112"/>
            <a:chExt cx="1423044" cy="199192"/>
          </a:xfrm>
        </p:grpSpPr>
        <p:sp>
          <p:nvSpPr>
            <p:cNvPr id="193" name="모서리가 둥근 직사각형 19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공사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4737447" y="7076997"/>
            <a:ext cx="3859459" cy="170083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196" name="모서리가 둥근 직사각형 195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예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4737447" y="6824918"/>
            <a:ext cx="3859459" cy="170083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199" name="모서리가 둥근 직사각형 19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경기 북부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4737446" y="4853138"/>
            <a:ext cx="3859459" cy="178128"/>
            <a:chOff x="1841267" y="2301112"/>
            <a:chExt cx="1423044" cy="199192"/>
          </a:xfrm>
        </p:grpSpPr>
        <p:sp>
          <p:nvSpPr>
            <p:cNvPr id="214" name="모서리가 둥근 직사각형 21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경기도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4737447" y="5097688"/>
            <a:ext cx="3859459" cy="199192"/>
            <a:chOff x="1841267" y="2301112"/>
            <a:chExt cx="1423044" cy="199192"/>
          </a:xfrm>
        </p:grpSpPr>
        <p:sp>
          <p:nvSpPr>
            <p:cNvPr id="217" name="모서리가 둥근 직사각형 21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031-1231-4546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6" name="타원 225"/>
          <p:cNvSpPr>
            <a:spLocks noChangeAspect="1"/>
          </p:cNvSpPr>
          <p:nvPr/>
        </p:nvSpPr>
        <p:spPr>
          <a:xfrm>
            <a:off x="4898308" y="836534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5</a:t>
            </a:r>
            <a:endParaRPr kumimoji="1" lang="ko-KR" altLang="en-US" sz="1600" dirty="0"/>
          </a:p>
        </p:txBody>
      </p:sp>
      <p:sp>
        <p:nvSpPr>
          <p:cNvPr id="227" name="타원 226"/>
          <p:cNvSpPr>
            <a:spLocks noChangeAspect="1"/>
          </p:cNvSpPr>
          <p:nvPr/>
        </p:nvSpPr>
        <p:spPr>
          <a:xfrm>
            <a:off x="8658783" y="377455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4</a:t>
            </a:r>
            <a:endParaRPr kumimoji="1" lang="ko-KR" altLang="en-US" sz="1600" dirty="0"/>
          </a:p>
        </p:txBody>
      </p:sp>
      <p:grpSp>
        <p:nvGrpSpPr>
          <p:cNvPr id="228" name="그룹 227"/>
          <p:cNvGrpSpPr/>
          <p:nvPr/>
        </p:nvGrpSpPr>
        <p:grpSpPr>
          <a:xfrm>
            <a:off x="4737447" y="6086397"/>
            <a:ext cx="3859459" cy="170083"/>
            <a:chOff x="1841267" y="2301112"/>
            <a:chExt cx="1423044" cy="199192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영업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오각형[P] 133"/>
          <p:cNvSpPr/>
          <p:nvPr/>
        </p:nvSpPr>
        <p:spPr>
          <a:xfrm>
            <a:off x="8441909" y="6107288"/>
            <a:ext cx="110019" cy="11179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232" name="오각형[P] 133"/>
          <p:cNvSpPr/>
          <p:nvPr/>
        </p:nvSpPr>
        <p:spPr>
          <a:xfrm>
            <a:off x="8452791" y="7097910"/>
            <a:ext cx="110019" cy="11179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234" name="갈매기형 수장 233"/>
          <p:cNvSpPr/>
          <p:nvPr/>
        </p:nvSpPr>
        <p:spPr>
          <a:xfrm>
            <a:off x="468140" y="255634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6" name="갈매기형 수장 235"/>
          <p:cNvSpPr/>
          <p:nvPr/>
        </p:nvSpPr>
        <p:spPr>
          <a:xfrm>
            <a:off x="2870440" y="255634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갈매기형 수장 236"/>
          <p:cNvSpPr/>
          <p:nvPr/>
        </p:nvSpPr>
        <p:spPr>
          <a:xfrm>
            <a:off x="5024308" y="255634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갈매기형 수장 237"/>
          <p:cNvSpPr/>
          <p:nvPr/>
        </p:nvSpPr>
        <p:spPr>
          <a:xfrm>
            <a:off x="7188701" y="255634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3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25285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접속로그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사용자별 접속 메뉴에 해당하는 접속 로그 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 조건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상위 메뉴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2depth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에 해당하는 메뉴임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(ex.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포장공사등록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유지보수 실적집계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조건에 해당하는 로그 검색수행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검색결과는 목록으로 표출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소속기관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 사용자의 경우는 소속기관은 업체명이 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08671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08671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24688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185056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20" name="직사각형 119"/>
          <p:cNvSpPr/>
          <p:nvPr/>
        </p:nvSpPr>
        <p:spPr>
          <a:xfrm>
            <a:off x="281326" y="1975506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접속로그조회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642801" y="239078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메뉴명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343001" y="2399866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468139" y="2468846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8462" y="2684381"/>
            <a:ext cx="3034650" cy="238176"/>
            <a:chOff x="5571551" y="2499754"/>
            <a:chExt cx="3034650" cy="238176"/>
          </a:xfrm>
        </p:grpSpPr>
        <p:sp>
          <p:nvSpPr>
            <p:cNvPr id="61" name="직사각형 60"/>
            <p:cNvSpPr/>
            <p:nvPr/>
          </p:nvSpPr>
          <p:spPr>
            <a:xfrm>
              <a:off x="5571551" y="2510945"/>
              <a:ext cx="898355" cy="226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75" b="1" smtClean="0">
                  <a:latin typeface="맑은 고딕" pitchFamily="50" charset="-127"/>
                </a:rPr>
                <a:t>접속일자</a:t>
              </a:r>
              <a:endParaRPr lang="ko-KR" altLang="en-US" sz="875" b="1" dirty="0">
                <a:latin typeface="맑은 고딕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6369725" y="2530910"/>
              <a:ext cx="779907" cy="18995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3" name="갈매기형 수장 62"/>
            <p:cNvSpPr/>
            <p:nvPr/>
          </p:nvSpPr>
          <p:spPr>
            <a:xfrm>
              <a:off x="5651151" y="2599890"/>
              <a:ext cx="120215" cy="9686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044" y="2542113"/>
              <a:ext cx="142268" cy="142268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>
              <a:off x="7341002" y="2499754"/>
              <a:ext cx="268612" cy="226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75" b="1" smtClean="0">
                  <a:latin typeface="맑은 고딕" pitchFamily="50" charset="-127"/>
                </a:rPr>
                <a:t>-</a:t>
              </a:r>
              <a:endParaRPr lang="ko-KR" altLang="en-US" sz="875" b="1" dirty="0">
                <a:latin typeface="맑은 고딕" pitchFamily="50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609614" y="2530910"/>
              <a:ext cx="779907" cy="18995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933" y="2542113"/>
              <a:ext cx="142268" cy="142268"/>
            </a:xfrm>
            <a:prstGeom prst="rect">
              <a:avLst/>
            </a:prstGeom>
          </p:spPr>
        </p:pic>
      </p:grp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08300"/>
              </p:ext>
            </p:extLst>
          </p:nvPr>
        </p:nvGraphicFramePr>
        <p:xfrm>
          <a:off x="451722" y="3197970"/>
          <a:ext cx="9959827" cy="356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4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133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078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0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50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250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185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접속메뉴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접속일시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건설국 도로관리과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2017-06-08 09:00:00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9" name="그룹 68"/>
          <p:cNvGrpSpPr/>
          <p:nvPr/>
        </p:nvGrpSpPr>
        <p:grpSpPr>
          <a:xfrm>
            <a:off x="5452387" y="7029734"/>
            <a:ext cx="333913" cy="142288"/>
            <a:chOff x="7684129" y="8571522"/>
            <a:chExt cx="381573" cy="162597"/>
          </a:xfrm>
        </p:grpSpPr>
        <p:sp>
          <p:nvSpPr>
            <p:cNvPr id="70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4758828" y="2408671"/>
            <a:ext cx="7621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상위메뉴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5382187" y="2408671"/>
            <a:ext cx="1423044" cy="199192"/>
            <a:chOff x="1841267" y="2301112"/>
            <a:chExt cx="1423044" cy="199192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90" name="갈매기형 수장 89"/>
          <p:cNvSpPr/>
          <p:nvPr/>
        </p:nvSpPr>
        <p:spPr>
          <a:xfrm>
            <a:off x="4728438" y="2468846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3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0546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796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262189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시스템메뉴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메뉴 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/PMS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관리자시스템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포트홀시스템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상위메뉴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에 종속된 메뉴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수행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검색결과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하위 구조로 메뉴정보 표출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상위 메뉴 추가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하위 메뉴 추가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목록에서 특정 항목을 선택해야 하위메뉴 추가 가능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4717521" y="787959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409839" y="1467812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권한관리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4254077" y="147397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3193831" y="787959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935618" y="1467812"/>
            <a:ext cx="105028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2713973" y="147397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54668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시스템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546680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24688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185056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20" name="직사각형 119"/>
          <p:cNvSpPr/>
          <p:nvPr/>
        </p:nvSpPr>
        <p:spPr>
          <a:xfrm>
            <a:off x="281326" y="1975506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시스템메뉴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25703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597946" y="2528796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메뉴명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98146" y="2537875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468139" y="2606855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713973" y="2546680"/>
            <a:ext cx="7621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상위메뉴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337332" y="2546680"/>
            <a:ext cx="1423044" cy="199192"/>
            <a:chOff x="1841267" y="2301112"/>
            <a:chExt cx="1423044" cy="199192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338069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시스템메뉴</a:t>
            </a:r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883946" y="2528796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75" b="1" smtClean="0">
                <a:latin typeface="맑은 고딕" pitchFamily="50" charset="-127"/>
              </a:rPr>
              <a:t>URL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7497830" y="2537875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561670"/>
              </p:ext>
            </p:extLst>
          </p:nvPr>
        </p:nvGraphicFramePr>
        <p:xfrm>
          <a:off x="451722" y="3197970"/>
          <a:ext cx="9881513" cy="3602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1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65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95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3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8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91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7717"/>
                <a:gridCol w="1257717"/>
              </a:tblGrid>
              <a:tr h="39185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상위메뉴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메뉴설명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P00000000081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포장공사이력관리</a:t>
                      </a:r>
                      <a:r>
                        <a:rPr lang="en-US" altLang="ko-KR" sz="800" smtClean="0">
                          <a:effectLst/>
                        </a:rPr>
                        <a:t>(</a:t>
                      </a:r>
                      <a:r>
                        <a:rPr lang="ko-KR" altLang="en-US" sz="800" smtClean="0">
                          <a:effectLst/>
                        </a:rPr>
                        <a:t>유지보수실적관리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포장공사이력관리</a:t>
                      </a:r>
                      <a:r>
                        <a:rPr lang="en-US" altLang="ko-KR" sz="800" smtClean="0">
                          <a:effectLst/>
                        </a:rPr>
                        <a:t>(</a:t>
                      </a:r>
                      <a:r>
                        <a:rPr lang="ko-KR" altLang="en-US" sz="800" smtClean="0">
                          <a:effectLst/>
                        </a:rPr>
                        <a:t>유지보수실적관리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15:26:59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P00000000081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/cntrwk/*.do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16:46:36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/cntrwk/addcntrwkview.do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2017-06-07 16:46:36</a:t>
                      </a:r>
                      <a:endParaRPr lang="ko-KR" altLang="en-US" sz="6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7" name="그룹 96"/>
          <p:cNvGrpSpPr/>
          <p:nvPr/>
        </p:nvGrpSpPr>
        <p:grpSpPr>
          <a:xfrm>
            <a:off x="5452387" y="7029734"/>
            <a:ext cx="333913" cy="142288"/>
            <a:chOff x="7684129" y="8571522"/>
            <a:chExt cx="381573" cy="162597"/>
          </a:xfrm>
        </p:grpSpPr>
        <p:sp>
          <p:nvSpPr>
            <p:cNvPr id="9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모서리가 둥근 직사각형 99"/>
          <p:cNvSpPr/>
          <p:nvPr/>
        </p:nvSpPr>
        <p:spPr>
          <a:xfrm>
            <a:off x="9664667" y="69654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하위메뉴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756832" y="69654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메뉴</a:t>
            </a:r>
            <a:r>
              <a:rPr kumimoji="1" lang="en-US" altLang="ko-KR" sz="700" smtClean="0">
                <a:solidFill>
                  <a:schemeClr val="bg1"/>
                </a:solidFill>
              </a:rPr>
              <a:t> </a:t>
            </a:r>
            <a:r>
              <a:rPr kumimoji="1" lang="ko-KR" altLang="en-US" sz="700" smtClean="0">
                <a:solidFill>
                  <a:schemeClr val="bg1"/>
                </a:solidFill>
              </a:rPr>
              <a:t>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78892" y="3603177"/>
            <a:ext cx="62230" cy="16437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528246" y="326447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9053086" y="742885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4</a:t>
            </a:r>
            <a:endParaRPr kumimoji="1" lang="ko-KR" altLang="en-US" sz="1600" dirty="0"/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9941646" y="742885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5</a:t>
            </a:r>
            <a:endParaRPr kumimoji="1" lang="ko-KR" altLang="en-US" sz="1600" dirty="0"/>
          </a:p>
        </p:txBody>
      </p:sp>
      <p:sp>
        <p:nvSpPr>
          <p:cNvPr id="107" name="직사각형 106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2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직사각형 215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/>
          <p:cNvSpPr/>
          <p:nvPr/>
        </p:nvSpPr>
        <p:spPr>
          <a:xfrm>
            <a:off x="458845" y="254668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시스템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1357200" y="2546680"/>
            <a:ext cx="1423044" cy="199192"/>
            <a:chOff x="1841267" y="2301112"/>
            <a:chExt cx="1423044" cy="199192"/>
          </a:xfrm>
        </p:grpSpPr>
        <p:sp>
          <p:nvSpPr>
            <p:cNvPr id="219" name="모서리가 둥근 직사각형 21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2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21" name="모서리가 둥근 직사각형 220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281326" y="1975506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시스템메뉴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4597946" y="2528796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메뉴명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5298146" y="2537875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갈매기형 수장 224"/>
          <p:cNvSpPr/>
          <p:nvPr/>
        </p:nvSpPr>
        <p:spPr>
          <a:xfrm>
            <a:off x="468139" y="2606855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713973" y="2546680"/>
            <a:ext cx="7621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상위메뉴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227" name="그룹 226"/>
          <p:cNvGrpSpPr/>
          <p:nvPr/>
        </p:nvGrpSpPr>
        <p:grpSpPr>
          <a:xfrm>
            <a:off x="3337332" y="2546680"/>
            <a:ext cx="1423044" cy="199192"/>
            <a:chOff x="1841267" y="2301112"/>
            <a:chExt cx="1423044" cy="199192"/>
          </a:xfrm>
        </p:grpSpPr>
        <p:sp>
          <p:nvSpPr>
            <p:cNvPr id="228" name="모서리가 둥근 직사각형 22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2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30" name="직사각형 229"/>
          <p:cNvSpPr/>
          <p:nvPr/>
        </p:nvSpPr>
        <p:spPr>
          <a:xfrm>
            <a:off x="6883946" y="2528796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75" b="1" smtClean="0">
                <a:latin typeface="맑은 고딕" pitchFamily="50" charset="-127"/>
              </a:rPr>
              <a:t>URL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231" name="모서리가 둥근 직사각형 230"/>
          <p:cNvSpPr/>
          <p:nvPr/>
        </p:nvSpPr>
        <p:spPr>
          <a:xfrm>
            <a:off x="7497830" y="2537875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0546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796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05383"/>
              </p:ext>
            </p:extLst>
          </p:nvPr>
        </p:nvGraphicFramePr>
        <p:xfrm>
          <a:off x="10515558" y="885616"/>
          <a:ext cx="1749865" cy="708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시스템메뉴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상위 메뉴 추가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PMS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관리자시스템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포트홀시스템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추가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입력값 초기화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 정보 저장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하위메뉴 추가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상위 메뉴를 선택한 후 선택한 상위메뉴의 하위메뉴 등록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-Readonly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상위메뉴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ID(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수정시에만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readonly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입력값 초기화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저장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입력값 저장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항목 삭제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4717521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409839" y="1489846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권한관리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4254077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3193831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935618" y="1489846"/>
            <a:ext cx="105028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271397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06" name="직사각형 105"/>
          <p:cNvSpPr/>
          <p:nvPr/>
        </p:nvSpPr>
        <p:spPr>
          <a:xfrm>
            <a:off x="2957985" y="2745872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시스템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6340" y="2745872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2780466" y="2174698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시스템메뉴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25703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97086" y="2727988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메뉴명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2967279" y="2806047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213113" y="2745872"/>
            <a:ext cx="7621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상위메뉴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5836472" y="2745872"/>
            <a:ext cx="1423044" cy="199192"/>
            <a:chOff x="1841267" y="2301112"/>
            <a:chExt cx="1423044" cy="199192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338069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시스템메뉴</a:t>
            </a:r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89642"/>
              </p:ext>
            </p:extLst>
          </p:nvPr>
        </p:nvGraphicFramePr>
        <p:xfrm>
          <a:off x="451722" y="3197970"/>
          <a:ext cx="9881513" cy="3602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1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65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95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3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8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91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7717"/>
                <a:gridCol w="1257717"/>
              </a:tblGrid>
              <a:tr h="39185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상위메뉴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메뉴설명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P00000000081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포장공사이력관리</a:t>
                      </a:r>
                      <a:r>
                        <a:rPr lang="en-US" altLang="ko-KR" sz="800" smtClean="0">
                          <a:effectLst/>
                        </a:rPr>
                        <a:t>(</a:t>
                      </a:r>
                      <a:r>
                        <a:rPr lang="ko-KR" altLang="en-US" sz="800" smtClean="0">
                          <a:effectLst/>
                        </a:rPr>
                        <a:t>유지보수실적관리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포장공사이력관리</a:t>
                      </a:r>
                      <a:r>
                        <a:rPr lang="en-US" altLang="ko-KR" sz="800" smtClean="0">
                          <a:effectLst/>
                        </a:rPr>
                        <a:t>(</a:t>
                      </a:r>
                      <a:r>
                        <a:rPr lang="ko-KR" altLang="en-US" sz="800" smtClean="0">
                          <a:effectLst/>
                        </a:rPr>
                        <a:t>유지보수실적관리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15:26:59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P00000000081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/cntrwk/*.do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16:46:36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/cntrwk/addcntrwkview.do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2017-06-07 16:46:36</a:t>
                      </a:r>
                      <a:endParaRPr lang="ko-KR" altLang="en-US" sz="6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7" name="그룹 96"/>
          <p:cNvGrpSpPr/>
          <p:nvPr/>
        </p:nvGrpSpPr>
        <p:grpSpPr>
          <a:xfrm>
            <a:off x="5440974" y="6246719"/>
            <a:ext cx="333913" cy="142288"/>
            <a:chOff x="7684129" y="8571522"/>
            <a:chExt cx="381573" cy="162597"/>
          </a:xfrm>
        </p:grpSpPr>
        <p:sp>
          <p:nvSpPr>
            <p:cNvPr id="9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94626" y="4745264"/>
            <a:ext cx="62230" cy="16437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236" y="1750183"/>
            <a:ext cx="10314358" cy="6724873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4672525" y="6281865"/>
            <a:ext cx="333913" cy="142288"/>
            <a:chOff x="7684129" y="8571522"/>
            <a:chExt cx="381573" cy="162597"/>
          </a:xfrm>
        </p:grpSpPr>
        <p:sp>
          <p:nvSpPr>
            <p:cNvPr id="56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653250" y="4642179"/>
            <a:ext cx="5351671" cy="3404165"/>
            <a:chOff x="7060278" y="3029554"/>
            <a:chExt cx="4118177" cy="3273543"/>
          </a:xfrm>
        </p:grpSpPr>
        <p:grpSp>
          <p:nvGrpSpPr>
            <p:cNvPr id="61" name="그룹 60"/>
            <p:cNvGrpSpPr/>
            <p:nvPr/>
          </p:nvGrpSpPr>
          <p:grpSpPr>
            <a:xfrm>
              <a:off x="7060278" y="3029554"/>
              <a:ext cx="4118177" cy="3273543"/>
              <a:chOff x="3518179" y="5479909"/>
              <a:chExt cx="4118177" cy="3273543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3518179" y="5479909"/>
                <a:ext cx="4118177" cy="3273543"/>
                <a:chOff x="2133010" y="4868842"/>
                <a:chExt cx="4118177" cy="4559721"/>
              </a:xfrm>
            </p:grpSpPr>
            <p:sp>
              <p:nvSpPr>
                <p:cNvPr id="65" name="오각형[P] 134"/>
                <p:cNvSpPr/>
                <p:nvPr/>
              </p:nvSpPr>
              <p:spPr>
                <a:xfrm>
                  <a:off x="2133010" y="4868842"/>
                  <a:ext cx="4118177" cy="4559721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시스템메뉴 관리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직사각형 63"/>
              <p:cNvSpPr/>
              <p:nvPr/>
            </p:nvSpPr>
            <p:spPr>
              <a:xfrm>
                <a:off x="6920958" y="8439954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닫기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707874" y="4912074"/>
            <a:ext cx="12747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시스템 하위메뉴 정보</a:t>
            </a:r>
            <a:endParaRPr lang="ko-KR" altLang="en-US" sz="875" b="1" dirty="0"/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24391"/>
              </p:ext>
            </p:extLst>
          </p:nvPr>
        </p:nvGraphicFramePr>
        <p:xfrm>
          <a:off x="2795727" y="5164383"/>
          <a:ext cx="5099835" cy="2426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상위메뉴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0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메뉴설명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9" name="직사각형 68"/>
          <p:cNvSpPr/>
          <p:nvPr/>
        </p:nvSpPr>
        <p:spPr>
          <a:xfrm>
            <a:off x="6212539" y="7709340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삭제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374528" y="7709340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저장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536739" y="7709340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</a:t>
            </a:r>
            <a:r>
              <a:rPr lang="ko-KR" altLang="en-US" sz="875" b="1">
                <a:solidFill>
                  <a:schemeClr val="bg1"/>
                </a:solidFill>
              </a:rPr>
              <a:t>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957585" y="5699442"/>
            <a:ext cx="3859459" cy="170083"/>
            <a:chOff x="1841267" y="2301112"/>
            <a:chExt cx="1423044" cy="199192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957585" y="5447363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102" name="모서리가 둥근 직사각형 10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P00000000094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957585" y="5199820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105" name="모서리가 둥근 직사각형 10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PMS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시스템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3957585" y="6427077"/>
            <a:ext cx="3859459" cy="402693"/>
            <a:chOff x="1841267" y="2301112"/>
            <a:chExt cx="1423044" cy="199192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공사기본정보 등록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3957584" y="5934069"/>
            <a:ext cx="3859459" cy="178128"/>
            <a:chOff x="1841267" y="2301112"/>
            <a:chExt cx="1423044" cy="199192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/cntrwk/addcntrwkview.do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3957585" y="6178619"/>
            <a:ext cx="3859459" cy="199192"/>
            <a:chOff x="1841267" y="2301112"/>
            <a:chExt cx="1423044" cy="199192"/>
          </a:xfrm>
        </p:grpSpPr>
        <p:sp>
          <p:nvSpPr>
            <p:cNvPr id="135" name="모서리가 둥근 직사각형 13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공사기본정보 등록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7" name="타원 136"/>
          <p:cNvSpPr>
            <a:spLocks noChangeAspect="1"/>
          </p:cNvSpPr>
          <p:nvPr/>
        </p:nvSpPr>
        <p:spPr>
          <a:xfrm>
            <a:off x="3843136" y="465567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38" name="타원 137"/>
          <p:cNvSpPr>
            <a:spLocks noChangeAspect="1"/>
          </p:cNvSpPr>
          <p:nvPr/>
        </p:nvSpPr>
        <p:spPr>
          <a:xfrm>
            <a:off x="10005712" y="749014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3957585" y="6885451"/>
            <a:ext cx="3859459" cy="170083"/>
            <a:chOff x="4737447" y="6086397"/>
            <a:chExt cx="3859459" cy="170083"/>
          </a:xfrm>
        </p:grpSpPr>
        <p:grpSp>
          <p:nvGrpSpPr>
            <p:cNvPr id="140" name="그룹 139"/>
            <p:cNvGrpSpPr/>
            <p:nvPr/>
          </p:nvGrpSpPr>
          <p:grpSpPr>
            <a:xfrm>
              <a:off x="4737447" y="6086397"/>
              <a:ext cx="3859459" cy="170083"/>
              <a:chOff x="1841267" y="2301112"/>
              <a:chExt cx="1423044" cy="199192"/>
            </a:xfrm>
          </p:grpSpPr>
          <p:sp>
            <p:nvSpPr>
              <p:cNvPr id="141" name="모서리가 둥근 직사각형 140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 smtClean="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오각형[P] 133"/>
            <p:cNvSpPr/>
            <p:nvPr/>
          </p:nvSpPr>
          <p:spPr>
            <a:xfrm>
              <a:off x="8441909" y="6107288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4658722" y="3699284"/>
            <a:ext cx="333913" cy="142288"/>
            <a:chOff x="7684129" y="8571522"/>
            <a:chExt cx="381573" cy="162597"/>
          </a:xfrm>
        </p:grpSpPr>
        <p:sp>
          <p:nvSpPr>
            <p:cNvPr id="146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2639447" y="2059598"/>
            <a:ext cx="5351671" cy="2433032"/>
            <a:chOff x="7060278" y="3029554"/>
            <a:chExt cx="4118177" cy="2339674"/>
          </a:xfrm>
        </p:grpSpPr>
        <p:grpSp>
          <p:nvGrpSpPr>
            <p:cNvPr id="151" name="그룹 150"/>
            <p:cNvGrpSpPr/>
            <p:nvPr/>
          </p:nvGrpSpPr>
          <p:grpSpPr>
            <a:xfrm>
              <a:off x="7060278" y="3029554"/>
              <a:ext cx="4118177" cy="2339674"/>
              <a:chOff x="2133010" y="4868842"/>
              <a:chExt cx="4118177" cy="3258934"/>
            </a:xfrm>
          </p:grpSpPr>
          <p:sp>
            <p:nvSpPr>
              <p:cNvPr id="153" name="오각형[P] 134"/>
              <p:cNvSpPr/>
              <p:nvPr/>
            </p:nvSpPr>
            <p:spPr>
              <a:xfrm>
                <a:off x="2133010" y="4868842"/>
                <a:ext cx="4118177" cy="3258934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 smtClean="0">
                    <a:solidFill>
                      <a:schemeClr val="tx1"/>
                    </a:solidFill>
                  </a:rPr>
                  <a:t>시스템메뉴 관리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101252"/>
              </p:ext>
            </p:extLst>
          </p:nvPr>
        </p:nvGraphicFramePr>
        <p:xfrm>
          <a:off x="2781924" y="2581802"/>
          <a:ext cx="5099835" cy="14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3155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 설명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7" name="직사각형 156"/>
          <p:cNvSpPr/>
          <p:nvPr/>
        </p:nvSpPr>
        <p:spPr>
          <a:xfrm>
            <a:off x="7111040" y="416662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닫기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273029" y="416662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등록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5435240" y="416662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</a:t>
            </a:r>
            <a:r>
              <a:rPr lang="ko-KR" altLang="en-US" sz="875" b="1">
                <a:solidFill>
                  <a:schemeClr val="bg1"/>
                </a:solidFill>
              </a:rPr>
              <a:t>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3943782" y="2611260"/>
            <a:ext cx="3859459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=== </a:t>
            </a:r>
            <a:r>
              <a:rPr kumimoji="1" lang="ko-KR" altLang="en-US" sz="700" smtClean="0">
                <a:solidFill>
                  <a:schemeClr val="tx1"/>
                </a:solidFill>
              </a:rPr>
              <a:t>선택 </a:t>
            </a:r>
            <a:r>
              <a:rPr kumimoji="1" lang="en-US" altLang="ko-KR" sz="700" smtClean="0">
                <a:solidFill>
                  <a:schemeClr val="tx1"/>
                </a:solidFill>
              </a:rPr>
              <a:t>===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63" name="그룹 162"/>
          <p:cNvGrpSpPr/>
          <p:nvPr/>
        </p:nvGrpSpPr>
        <p:grpSpPr>
          <a:xfrm>
            <a:off x="3943782" y="3116861"/>
            <a:ext cx="3859459" cy="170083"/>
            <a:chOff x="1841267" y="2301112"/>
            <a:chExt cx="1423044" cy="199192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3943782" y="2864782"/>
            <a:ext cx="3859459" cy="170083"/>
            <a:chOff x="1841267" y="2301112"/>
            <a:chExt cx="1423044" cy="199192"/>
          </a:xfrm>
        </p:grpSpPr>
        <p:sp>
          <p:nvSpPr>
            <p:cNvPr id="167" name="모서리가 둥근 직사각형 16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3" name="그룹 192"/>
          <p:cNvGrpSpPr/>
          <p:nvPr/>
        </p:nvGrpSpPr>
        <p:grpSpPr>
          <a:xfrm>
            <a:off x="3943781" y="3384537"/>
            <a:ext cx="3859459" cy="527447"/>
            <a:chOff x="1841267" y="2301111"/>
            <a:chExt cx="1423044" cy="589819"/>
          </a:xfrm>
        </p:grpSpPr>
        <p:sp>
          <p:nvSpPr>
            <p:cNvPr id="194" name="모서리가 둥근 직사각형 193"/>
            <p:cNvSpPr/>
            <p:nvPr/>
          </p:nvSpPr>
          <p:spPr>
            <a:xfrm>
              <a:off x="1841267" y="2301111"/>
              <a:ext cx="1423044" cy="58981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9" name="타원 198"/>
          <p:cNvSpPr>
            <a:spLocks noChangeAspect="1"/>
          </p:cNvSpPr>
          <p:nvPr/>
        </p:nvSpPr>
        <p:spPr>
          <a:xfrm>
            <a:off x="3906265" y="211213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200" name="타원 199"/>
          <p:cNvSpPr>
            <a:spLocks noChangeAspect="1"/>
          </p:cNvSpPr>
          <p:nvPr/>
        </p:nvSpPr>
        <p:spPr>
          <a:xfrm>
            <a:off x="9029165" y="749014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206" name="오각형[P] 133"/>
          <p:cNvSpPr/>
          <p:nvPr/>
        </p:nvSpPr>
        <p:spPr>
          <a:xfrm>
            <a:off x="7618091" y="2662451"/>
            <a:ext cx="110019" cy="11179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2720906" y="2349170"/>
            <a:ext cx="105028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시스템메뉴 정보</a:t>
            </a:r>
            <a:endParaRPr lang="ko-KR" altLang="en-US" sz="875" b="1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9664667" y="718124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하위메뉴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756832" y="718124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메뉴</a:t>
            </a:r>
            <a:r>
              <a:rPr kumimoji="1" lang="en-US" altLang="ko-KR" sz="700" smtClean="0">
                <a:solidFill>
                  <a:schemeClr val="bg1"/>
                </a:solidFill>
              </a:rPr>
              <a:t> </a:t>
            </a:r>
            <a:r>
              <a:rPr kumimoji="1" lang="ko-KR" altLang="en-US" sz="700" smtClean="0">
                <a:solidFill>
                  <a:schemeClr val="bg1"/>
                </a:solidFill>
              </a:rPr>
              <a:t>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65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0546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796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686429"/>
              </p:ext>
            </p:extLst>
          </p:nvPr>
        </p:nvGraphicFramePr>
        <p:xfrm>
          <a:off x="10515558" y="885616"/>
          <a:ext cx="1749865" cy="769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시스템메뉴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메뉴 권한 조회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권한별로 접근 가능한 메뉴를 등록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시스템메뉴 접근권한 그룹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도청사용자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시군구사용자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업체사용자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검색수행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메뉴권한에 해당하는 조건에 맞는 권한정보를 아래 목록에 표현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메뉴권한에 해당하는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미지정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 표출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메뉴권한에 해당하는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 표출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권한지정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미지정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에서 특정항목을 선택하여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우측의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 지정됨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해제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: 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에서 특정항목을 선택하여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해제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좌측의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미지정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 지정됨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4717521" y="798976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409839" y="1478829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권한관리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4254077" y="1484989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3193831" y="798976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935618" y="1478829"/>
            <a:ext cx="105028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2713973" y="1484989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756303" y="2546680"/>
            <a:ext cx="1486803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시스템메뉴 접근권한 그룹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43106" y="2546680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관리자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24688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4" name="직사각형 173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185056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20" name="직사각형 119"/>
          <p:cNvSpPr/>
          <p:nvPr/>
        </p:nvSpPr>
        <p:spPr>
          <a:xfrm>
            <a:off x="431803" y="1975506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시스템메뉴 접근권한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25703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699496" y="2606855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8069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시스템메뉴</a:t>
            </a:r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983687"/>
              </p:ext>
            </p:extLst>
          </p:nvPr>
        </p:nvGraphicFramePr>
        <p:xfrm>
          <a:off x="570234" y="3426477"/>
          <a:ext cx="3886990" cy="4171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98724"/>
                <a:gridCol w="789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A00000000053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사용자관리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A00000000054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코드관리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A00000000055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공사업체관리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4533032" y="3785711"/>
            <a:ext cx="104591" cy="2939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97934" y="3169178"/>
            <a:ext cx="194517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권한 미지정 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56689"/>
              </p:ext>
            </p:extLst>
          </p:nvPr>
        </p:nvGraphicFramePr>
        <p:xfrm>
          <a:off x="6311111" y="3426477"/>
          <a:ext cx="3886990" cy="4171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08652"/>
                <a:gridCol w="7794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조사자료관리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P00000000106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하자보수공사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10273909" y="3785711"/>
            <a:ext cx="104591" cy="2939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452387" y="4792337"/>
            <a:ext cx="210239" cy="4629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갈매기형 수장 62"/>
          <p:cNvSpPr/>
          <p:nvPr/>
        </p:nvSpPr>
        <p:spPr>
          <a:xfrm flipH="1">
            <a:off x="5451932" y="5761822"/>
            <a:ext cx="135787" cy="4629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527099" y="5284653"/>
            <a:ext cx="194517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권한 지정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527099" y="6232340"/>
            <a:ext cx="194517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권한 지정 해제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6" name="포인트가 6개인 별 65"/>
          <p:cNvSpPr/>
          <p:nvPr/>
        </p:nvSpPr>
        <p:spPr>
          <a:xfrm>
            <a:off x="11820484" y="694302"/>
            <a:ext cx="594392" cy="707859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75" smtClean="0"/>
              <a:t>Design1</a:t>
            </a:r>
            <a:endParaRPr lang="ko-KR" altLang="en-US" sz="875"/>
          </a:p>
        </p:txBody>
      </p:sp>
      <p:grpSp>
        <p:nvGrpSpPr>
          <p:cNvPr id="67" name="그룹 66"/>
          <p:cNvGrpSpPr/>
          <p:nvPr/>
        </p:nvGrpSpPr>
        <p:grpSpPr>
          <a:xfrm>
            <a:off x="890471" y="3572801"/>
            <a:ext cx="149899" cy="1825344"/>
            <a:chOff x="2729947" y="6669351"/>
            <a:chExt cx="168812" cy="2328245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729947" y="753139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2729947" y="79411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739358" y="8361683"/>
              <a:ext cx="159401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733087" y="883915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890471" y="5636160"/>
            <a:ext cx="149899" cy="1825344"/>
            <a:chOff x="2729947" y="6669351"/>
            <a:chExt cx="168812" cy="2328245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729947" y="753139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2729947" y="79411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2739358" y="8361683"/>
              <a:ext cx="159401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2733087" y="883915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618787" y="3572801"/>
            <a:ext cx="149899" cy="1825344"/>
            <a:chOff x="2729947" y="6669351"/>
            <a:chExt cx="168812" cy="2328245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2729947" y="753139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2729947" y="79411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2739358" y="8361683"/>
              <a:ext cx="159401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5" name="모서리가 둥근 직사각형 114"/>
            <p:cNvSpPr/>
            <p:nvPr/>
          </p:nvSpPr>
          <p:spPr>
            <a:xfrm>
              <a:off x="2733087" y="883915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618787" y="5636160"/>
            <a:ext cx="149899" cy="1825344"/>
            <a:chOff x="2729947" y="6669351"/>
            <a:chExt cx="168812" cy="2328245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2729947" y="753139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2729947" y="79411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2739358" y="8361683"/>
              <a:ext cx="159401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2733087" y="883915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직사각형 126"/>
          <p:cNvSpPr/>
          <p:nvPr/>
        </p:nvSpPr>
        <p:spPr>
          <a:xfrm>
            <a:off x="5957199" y="3169178"/>
            <a:ext cx="194517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권한 지정 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28" name="타원 127"/>
          <p:cNvSpPr>
            <a:spLocks noChangeAspect="1"/>
          </p:cNvSpPr>
          <p:nvPr/>
        </p:nvSpPr>
        <p:spPr>
          <a:xfrm>
            <a:off x="1750827" y="315667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3</a:t>
            </a:r>
            <a:endParaRPr kumimoji="1" lang="ko-KR" altLang="en-US" sz="1600" dirty="0"/>
          </a:p>
        </p:txBody>
      </p:sp>
      <p:sp>
        <p:nvSpPr>
          <p:cNvPr id="129" name="타원 128"/>
          <p:cNvSpPr>
            <a:spLocks noChangeAspect="1"/>
          </p:cNvSpPr>
          <p:nvPr/>
        </p:nvSpPr>
        <p:spPr>
          <a:xfrm>
            <a:off x="7446548" y="315667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4</a:t>
            </a:r>
            <a:endParaRPr kumimoji="1" lang="ko-KR" altLang="en-US" sz="1600" dirty="0"/>
          </a:p>
        </p:txBody>
      </p:sp>
      <p:sp>
        <p:nvSpPr>
          <p:cNvPr id="130" name="타원 129"/>
          <p:cNvSpPr>
            <a:spLocks noChangeAspect="1"/>
          </p:cNvSpPr>
          <p:nvPr/>
        </p:nvSpPr>
        <p:spPr>
          <a:xfrm>
            <a:off x="5397968" y="438003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5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32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3" y="1452225"/>
            <a:ext cx="10247320" cy="7245461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880752"/>
              </p:ext>
            </p:extLst>
          </p:nvPr>
        </p:nvGraphicFramePr>
        <p:xfrm>
          <a:off x="10535142" y="884505"/>
          <a:ext cx="1749865" cy="4533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지도조작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위치통합검색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번과 같이 검색 창이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검색창에서 검색 버튼을 누르면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결과창으로 창이 확장되면서 검색결과 표출됨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스크롤 처리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항목 선택시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지도에 마커로 해당 지역을 표시함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sp>
        <p:nvSpPr>
          <p:cNvPr id="65" name="타원 64"/>
          <p:cNvSpPr>
            <a:spLocks noChangeAspect="1"/>
          </p:cNvSpPr>
          <p:nvPr/>
        </p:nvSpPr>
        <p:spPr>
          <a:xfrm>
            <a:off x="268227" y="248589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66" name="타원 65"/>
          <p:cNvSpPr>
            <a:spLocks noChangeAspect="1"/>
          </p:cNvSpPr>
          <p:nvPr/>
        </p:nvSpPr>
        <p:spPr>
          <a:xfrm>
            <a:off x="3075798" y="260805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40927" y="2853339"/>
            <a:ext cx="275124" cy="1960004"/>
            <a:chOff x="258972" y="2258184"/>
            <a:chExt cx="314393" cy="223975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sp>
        <p:nvSpPr>
          <p:cNvPr id="37" name="직사각형 36"/>
          <p:cNvSpPr/>
          <p:nvPr/>
        </p:nvSpPr>
        <p:spPr>
          <a:xfrm>
            <a:off x="531536" y="2864092"/>
            <a:ext cx="2873558" cy="618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/>
              <a:t>ㅇ</a:t>
            </a:r>
          </a:p>
        </p:txBody>
      </p:sp>
      <p:sp>
        <p:nvSpPr>
          <p:cNvPr id="38" name="십자형[C] 263"/>
          <p:cNvSpPr>
            <a:spLocks noChangeAspect="1"/>
          </p:cNvSpPr>
          <p:nvPr/>
        </p:nvSpPr>
        <p:spPr>
          <a:xfrm rot="18900000" flipH="1">
            <a:off x="3208336" y="2922988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39" name="TextBox 38"/>
          <p:cNvSpPr txBox="1"/>
          <p:nvPr/>
        </p:nvSpPr>
        <p:spPr>
          <a:xfrm>
            <a:off x="531537" y="2914262"/>
            <a:ext cx="1526380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위치통합검색</a:t>
            </a:r>
            <a:r>
              <a:rPr lang="en-US" altLang="ko-KR" sz="875"/>
              <a:t>(</a:t>
            </a:r>
            <a:r>
              <a:rPr lang="ko-KR" altLang="en-US" sz="875"/>
              <a:t>키워드 검색</a:t>
            </a:r>
            <a:r>
              <a:rPr lang="en-US" altLang="ko-KR" sz="875"/>
              <a:t>)</a:t>
            </a:r>
            <a:endParaRPr lang="ko-KR" altLang="en-US" sz="875"/>
          </a:p>
        </p:txBody>
      </p:sp>
      <p:sp>
        <p:nvSpPr>
          <p:cNvPr id="7" name="직사각형 6"/>
          <p:cNvSpPr/>
          <p:nvPr/>
        </p:nvSpPr>
        <p:spPr>
          <a:xfrm>
            <a:off x="684445" y="3163384"/>
            <a:ext cx="2273469" cy="1860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44" name="TextBox 43"/>
          <p:cNvSpPr txBox="1"/>
          <p:nvPr/>
        </p:nvSpPr>
        <p:spPr>
          <a:xfrm>
            <a:off x="613543" y="3170820"/>
            <a:ext cx="135691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검색어를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798" y="3129729"/>
            <a:ext cx="258394" cy="25839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47081" y="3639290"/>
            <a:ext cx="2874816" cy="4429590"/>
            <a:chOff x="4282189" y="2030632"/>
            <a:chExt cx="3285142" cy="5061830"/>
          </a:xfrm>
        </p:grpSpPr>
        <p:sp>
          <p:nvSpPr>
            <p:cNvPr id="46" name="직사각형 45"/>
            <p:cNvSpPr/>
            <p:nvPr/>
          </p:nvSpPr>
          <p:spPr>
            <a:xfrm>
              <a:off x="4282189" y="2323212"/>
              <a:ext cx="3277536" cy="4769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/>
                <a:t>ㅇ</a:t>
              </a:r>
            </a:p>
          </p:txBody>
        </p:sp>
        <p:sp>
          <p:nvSpPr>
            <p:cNvPr id="47" name="십자형[C] 263"/>
            <p:cNvSpPr>
              <a:spLocks noChangeAspect="1"/>
            </p:cNvSpPr>
            <p:nvPr/>
          </p:nvSpPr>
          <p:spPr>
            <a:xfrm rot="18900000" flipH="1">
              <a:off x="7343419" y="2390515"/>
              <a:ext cx="144000" cy="144000"/>
            </a:xfrm>
            <a:prstGeom prst="plus">
              <a:avLst>
                <a:gd name="adj" fmla="val 4397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82190" y="2380543"/>
              <a:ext cx="1744242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위치통합검색</a:t>
              </a:r>
              <a:r>
                <a:rPr lang="en-US" altLang="ko-KR" sz="875"/>
                <a:t>(</a:t>
              </a:r>
              <a:r>
                <a:rPr lang="ko-KR" altLang="en-US" sz="875"/>
                <a:t>키워드 검색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357090" y="2665222"/>
              <a:ext cx="2733758" cy="2125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58810" y="2673719"/>
              <a:ext cx="1410854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>
                  <a:solidFill>
                    <a:schemeClr val="bg1">
                      <a:lumMod val="50000"/>
                    </a:schemeClr>
                  </a:solidFill>
                </a:rPr>
                <a:t>검색어를 입력하세요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1963" y="2626764"/>
              <a:ext cx="295275" cy="295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7"/>
            <a:srcRect b="27905"/>
            <a:stretch/>
          </p:blipFill>
          <p:spPr>
            <a:xfrm>
              <a:off x="4401499" y="3147440"/>
              <a:ext cx="2276475" cy="3804345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6407435" y="3024329"/>
              <a:ext cx="1159896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/>
                <a:t>검색 결과 </a:t>
              </a:r>
              <a:r>
                <a:rPr lang="en-US" altLang="ko-KR" sz="875"/>
                <a:t>: 00</a:t>
              </a:r>
              <a:r>
                <a:rPr lang="ko-KR" altLang="en-US" sz="875"/>
                <a:t>건</a:t>
              </a:r>
            </a:p>
          </p:txBody>
        </p:sp>
        <p:sp>
          <p:nvSpPr>
            <p:cNvPr id="57" name="타원 56"/>
            <p:cNvSpPr>
              <a:spLocks noChangeAspect="1"/>
            </p:cNvSpPr>
            <p:nvPr/>
          </p:nvSpPr>
          <p:spPr>
            <a:xfrm>
              <a:off x="4325950" y="2030632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400"/>
                <a:t>2</a:t>
              </a:r>
              <a:endParaRPr kumimoji="1" lang="ko-KR" altLang="en-US" sz="1400" dirty="0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 flipH="1">
            <a:off x="2287717" y="3454271"/>
            <a:ext cx="20518" cy="427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222611" y="4996139"/>
            <a:ext cx="40009" cy="1405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6314771" y="462700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pic>
        <p:nvPicPr>
          <p:cNvPr id="60" name="Picture 2" descr="map, marker icon 마커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83" y="4627004"/>
            <a:ext cx="707011" cy="70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/>
          <p:cNvSpPr>
            <a:spLocks noChangeAspect="1"/>
          </p:cNvSpPr>
          <p:nvPr/>
        </p:nvSpPr>
        <p:spPr>
          <a:xfrm>
            <a:off x="2372089" y="595904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68" name="그룹 6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7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19552" y="2820681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017" y="1596606"/>
            <a:ext cx="266729" cy="84186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4519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코드정보관리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3769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221423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코드정보관리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코드정보관리 화면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코드조회를 위한 조건 지정 후 검색 버튼 클릭시 조건에 맞는 검색정보로 검색됨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분류코드 추가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신규 분류코드정보를 추가할 창이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으로 뜨고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추가한 정보는 분류코드 목록에 반영됨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목록에서 특정 항목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상세코드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 활용맵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에 해당하는 정보가 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 목록 중 특정 분류코드 항목을 선택하면 해당 항목에 속하는 상세코드 정보를 표출하여 목록에 표출하며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상세코드 추가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상세 코드 추가 창이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으로 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목록에 속하는 코드 활용 맵 정보를 목록으로 표출하며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 활용맵 추가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POPUP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으로 창이 뜸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코드정보관</a:t>
              </a:r>
              <a:r>
                <a:rPr lang="ko-KR" altLang="en-US" sz="1000">
                  <a:latin typeface="+mn-ea"/>
                </a:rPr>
                <a:t>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112719" y="228429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182498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067812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 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067812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2867582" y="204976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분류코드명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663135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664667" y="201318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199695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649469" y="150360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94" name="직사각형 93"/>
          <p:cNvSpPr/>
          <p:nvPr/>
        </p:nvSpPr>
        <p:spPr>
          <a:xfrm>
            <a:off x="5152031" y="204976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사용여부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947584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81327" y="1503603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코드정보관리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468140" y="2110181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2858196" y="2110181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각형[P] 133"/>
          <p:cNvSpPr/>
          <p:nvPr/>
        </p:nvSpPr>
        <p:spPr>
          <a:xfrm>
            <a:off x="7193973" y="2067812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50" name="갈매기형 수장 49"/>
          <p:cNvSpPr/>
          <p:nvPr/>
        </p:nvSpPr>
        <p:spPr>
          <a:xfrm>
            <a:off x="5220955" y="208899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22304"/>
              </p:ext>
            </p:extLst>
          </p:nvPr>
        </p:nvGraphicFramePr>
        <p:xfrm>
          <a:off x="451722" y="2830288"/>
          <a:ext cx="4434591" cy="521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셀속성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최소구간 셀 속성구분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004825" y="3189522"/>
            <a:ext cx="104591" cy="2939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91317"/>
              </p:ext>
            </p:extLst>
          </p:nvPr>
        </p:nvGraphicFramePr>
        <p:xfrm>
          <a:off x="5664820" y="2830288"/>
          <a:ext cx="4466889" cy="2538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11933"/>
                <a:gridCol w="511933"/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속성값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CELT0001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일반차로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일반차로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CELT0002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0204249" y="3189522"/>
            <a:ext cx="104591" cy="1469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66434"/>
              </p:ext>
            </p:extLst>
          </p:nvPr>
        </p:nvGraphicFramePr>
        <p:xfrm>
          <a:off x="5664820" y="5900063"/>
          <a:ext cx="4466890" cy="208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0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테이블주석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컬럼주석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CELL_10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CELL_TYPE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0204249" y="6259297"/>
            <a:ext cx="104591" cy="1469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4179302" y="8250460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분류코드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451217" y="5463717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상세코드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9451217" y="811499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코드 활용맵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7372" y="259502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397968" y="259502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상세코드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498406" y="562115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코드 활용맵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5" name="타원 64"/>
          <p:cNvSpPr>
            <a:spLocks noChangeAspect="1"/>
          </p:cNvSpPr>
          <p:nvPr/>
        </p:nvSpPr>
        <p:spPr>
          <a:xfrm>
            <a:off x="3829361" y="82504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3</a:t>
            </a:r>
            <a:endParaRPr kumimoji="1" lang="ko-KR" altLang="en-US" sz="1600" dirty="0"/>
          </a:p>
        </p:txBody>
      </p:sp>
      <p:sp>
        <p:nvSpPr>
          <p:cNvPr id="66" name="타원 65"/>
          <p:cNvSpPr>
            <a:spLocks noChangeAspect="1"/>
          </p:cNvSpPr>
          <p:nvPr/>
        </p:nvSpPr>
        <p:spPr>
          <a:xfrm>
            <a:off x="9004274" y="545989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4</a:t>
            </a:r>
            <a:endParaRPr kumimoji="1" lang="ko-KR" altLang="en-US" sz="1600" dirty="0"/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9012438" y="814633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5</a:t>
            </a:r>
            <a:endParaRPr kumimoji="1" lang="ko-KR" altLang="en-US" sz="1600" dirty="0"/>
          </a:p>
        </p:txBody>
      </p:sp>
      <p:sp>
        <p:nvSpPr>
          <p:cNvPr id="68" name="직사각형 67"/>
          <p:cNvSpPr/>
          <p:nvPr/>
        </p:nvSpPr>
        <p:spPr>
          <a:xfrm>
            <a:off x="639676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포인트가 6개인 별 68"/>
          <p:cNvSpPr/>
          <p:nvPr/>
        </p:nvSpPr>
        <p:spPr>
          <a:xfrm>
            <a:off x="11820484" y="694302"/>
            <a:ext cx="594392" cy="707859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75" smtClean="0"/>
              <a:t>Design1</a:t>
            </a:r>
            <a:endParaRPr lang="ko-KR" altLang="en-US" sz="875"/>
          </a:p>
        </p:txBody>
      </p:sp>
      <p:sp>
        <p:nvSpPr>
          <p:cNvPr id="61" name="직사각형 60"/>
          <p:cNvSpPr/>
          <p:nvPr/>
        </p:nvSpPr>
        <p:spPr>
          <a:xfrm>
            <a:off x="3433113" y="1096437"/>
            <a:ext cx="113729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5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21679"/>
              </p:ext>
            </p:extLst>
          </p:nvPr>
        </p:nvGraphicFramePr>
        <p:xfrm>
          <a:off x="10515558" y="885616"/>
          <a:ext cx="1749865" cy="823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코드정보관리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분류코드 추가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POPUP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분류 코드 신규 추가시 화면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입력정보 초기화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신규 추가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분류코드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READONLY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처리함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수정일시 항목이 더 추가됨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상세코드 추가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– POPUP</a:t>
                      </a: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상세코드 신규 추가시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입력정보 초기화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신규 추가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분류 코드는 부모코드에 해당하므로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READONLY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분류코드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READONLY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처리함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수정일시 항목이 더 추가됨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 활용맵 추가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– POPUP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 활용맵 신규 추가시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입력정보 초기화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신규 추가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수정일시 항목이 더 추가됨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코드정보관리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112719" y="228429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182498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067812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 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067812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2867582" y="204976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분류코드명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663135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664667" y="201318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152031" y="204976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사용여부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947584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81327" y="1503603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코드정보관리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2858196" y="2110181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각형[P] 133"/>
          <p:cNvSpPr/>
          <p:nvPr/>
        </p:nvSpPr>
        <p:spPr>
          <a:xfrm>
            <a:off x="7193973" y="2067812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50" name="갈매기형 수장 49"/>
          <p:cNvSpPr/>
          <p:nvPr/>
        </p:nvSpPr>
        <p:spPr>
          <a:xfrm>
            <a:off x="5220955" y="208899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96910"/>
              </p:ext>
            </p:extLst>
          </p:nvPr>
        </p:nvGraphicFramePr>
        <p:xfrm>
          <a:off x="451722" y="2830288"/>
          <a:ext cx="4434591" cy="521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셀속성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최소구간 셀 속성구분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004825" y="3189522"/>
            <a:ext cx="104591" cy="2939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533350"/>
              </p:ext>
            </p:extLst>
          </p:nvPr>
        </p:nvGraphicFramePr>
        <p:xfrm>
          <a:off x="5664820" y="2830288"/>
          <a:ext cx="4466889" cy="2538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11933"/>
                <a:gridCol w="511933"/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속성값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CELT0001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일반차로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일반차로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CELT0002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0204249" y="3189522"/>
            <a:ext cx="104591" cy="1469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805622"/>
              </p:ext>
            </p:extLst>
          </p:nvPr>
        </p:nvGraphicFramePr>
        <p:xfrm>
          <a:off x="5664820" y="5900063"/>
          <a:ext cx="4466890" cy="208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0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테이블주석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컬럼주석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CELL_10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CELL_TYPE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0204249" y="6259297"/>
            <a:ext cx="104591" cy="1469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4179302" y="8250460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분류코드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451217" y="5463717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상세코드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9451217" y="811499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코드 활용맵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7372" y="259502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397968" y="259502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상세코드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498406" y="562115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코드 활용맵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5" name="타원 64"/>
          <p:cNvSpPr>
            <a:spLocks noChangeAspect="1"/>
          </p:cNvSpPr>
          <p:nvPr/>
        </p:nvSpPr>
        <p:spPr>
          <a:xfrm>
            <a:off x="3829361" y="82504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66" name="타원 65"/>
          <p:cNvSpPr>
            <a:spLocks noChangeAspect="1"/>
          </p:cNvSpPr>
          <p:nvPr/>
        </p:nvSpPr>
        <p:spPr>
          <a:xfrm>
            <a:off x="9004274" y="545989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9012438" y="814633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314224" y="2595024"/>
            <a:ext cx="10097326" cy="5926366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030491" y="6335266"/>
            <a:ext cx="333913" cy="142288"/>
            <a:chOff x="7684129" y="8571522"/>
            <a:chExt cx="381573" cy="162597"/>
          </a:xfrm>
        </p:grpSpPr>
        <p:sp>
          <p:nvSpPr>
            <p:cNvPr id="6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1216" y="4695579"/>
            <a:ext cx="5351671" cy="2521731"/>
            <a:chOff x="7060278" y="3029553"/>
            <a:chExt cx="4118177" cy="2424969"/>
          </a:xfrm>
        </p:grpSpPr>
        <p:grpSp>
          <p:nvGrpSpPr>
            <p:cNvPr id="73" name="그룹 72"/>
            <p:cNvGrpSpPr/>
            <p:nvPr/>
          </p:nvGrpSpPr>
          <p:grpSpPr>
            <a:xfrm>
              <a:off x="7060278" y="3029553"/>
              <a:ext cx="4118177" cy="2424969"/>
              <a:chOff x="2133010" y="4868842"/>
              <a:chExt cx="4118177" cy="3377742"/>
            </a:xfrm>
          </p:grpSpPr>
          <p:sp>
            <p:nvSpPr>
              <p:cNvPr id="78" name="오각형[P] 134"/>
              <p:cNvSpPr/>
              <p:nvPr/>
            </p:nvSpPr>
            <p:spPr>
              <a:xfrm>
                <a:off x="2133010" y="4868842"/>
                <a:ext cx="4118177" cy="3377742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 smtClean="0">
                    <a:solidFill>
                      <a:schemeClr val="tx1"/>
                    </a:solidFill>
                  </a:rPr>
                  <a:t>코드정보 관리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65840" y="4965475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분류코드 정보</a:t>
            </a:r>
            <a:endParaRPr lang="ko-KR" altLang="en-US" sz="875" b="1" dirty="0"/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24257"/>
              </p:ext>
            </p:extLst>
          </p:nvPr>
        </p:nvGraphicFramePr>
        <p:xfrm>
          <a:off x="153693" y="5217784"/>
          <a:ext cx="5099835" cy="1455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2163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3570505" y="688021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등록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732494" y="688021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1315551" y="5247242"/>
            <a:ext cx="3859459" cy="199192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87" name="모서리가 둥근 직사각형 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315551" y="5752843"/>
            <a:ext cx="3859459" cy="170083"/>
            <a:chOff x="1841267" y="2301112"/>
            <a:chExt cx="1423044" cy="199192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1315551" y="5500764"/>
            <a:ext cx="3859459" cy="170083"/>
            <a:chOff x="1841267" y="2301112"/>
            <a:chExt cx="1423044" cy="19919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1315550" y="5987470"/>
            <a:ext cx="3859459" cy="347796"/>
            <a:chOff x="1841267" y="2301112"/>
            <a:chExt cx="1423044" cy="199192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3" name="타원 132"/>
          <p:cNvSpPr>
            <a:spLocks noChangeAspect="1"/>
          </p:cNvSpPr>
          <p:nvPr/>
        </p:nvSpPr>
        <p:spPr>
          <a:xfrm>
            <a:off x="2316496" y="685445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341270" y="6473827"/>
            <a:ext cx="3859459" cy="170083"/>
            <a:chOff x="-3607112" y="6453917"/>
            <a:chExt cx="3859459" cy="170083"/>
          </a:xfrm>
        </p:grpSpPr>
        <p:grpSp>
          <p:nvGrpSpPr>
            <p:cNvPr id="118" name="그룹 117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122" name="모서리가 둥근 직사각형 121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0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41" name="직사각형 140"/>
          <p:cNvSpPr/>
          <p:nvPr/>
        </p:nvSpPr>
        <p:spPr>
          <a:xfrm>
            <a:off x="4396262" y="688021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닫기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6953154" y="4000309"/>
            <a:ext cx="333913" cy="142288"/>
            <a:chOff x="7684129" y="8571522"/>
            <a:chExt cx="381573" cy="162597"/>
          </a:xfrm>
        </p:grpSpPr>
        <p:sp>
          <p:nvSpPr>
            <p:cNvPr id="143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4933879" y="2360621"/>
            <a:ext cx="5351671" cy="2660735"/>
            <a:chOff x="7060278" y="3029553"/>
            <a:chExt cx="4118177" cy="2558640"/>
          </a:xfrm>
        </p:grpSpPr>
        <p:grpSp>
          <p:nvGrpSpPr>
            <p:cNvPr id="146" name="그룹 145"/>
            <p:cNvGrpSpPr/>
            <p:nvPr/>
          </p:nvGrpSpPr>
          <p:grpSpPr>
            <a:xfrm>
              <a:off x="7060278" y="3029553"/>
              <a:ext cx="4118177" cy="2558640"/>
              <a:chOff x="2133010" y="4868842"/>
              <a:chExt cx="4118177" cy="3563932"/>
            </a:xfrm>
          </p:grpSpPr>
          <p:sp>
            <p:nvSpPr>
              <p:cNvPr id="148" name="오각형[P] 134"/>
              <p:cNvSpPr/>
              <p:nvPr/>
            </p:nvSpPr>
            <p:spPr>
              <a:xfrm>
                <a:off x="2133010" y="4868842"/>
                <a:ext cx="4118177" cy="3563932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 smtClean="0">
                    <a:solidFill>
                      <a:schemeClr val="tx1"/>
                    </a:solidFill>
                  </a:rPr>
                  <a:t>코드정보 관리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9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4988503" y="26305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상세코드 정보</a:t>
            </a:r>
            <a:endParaRPr lang="ko-KR" altLang="en-US" sz="875" b="1" dirty="0"/>
          </a:p>
        </p:txBody>
      </p:sp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593832"/>
              </p:ext>
            </p:extLst>
          </p:nvPr>
        </p:nvGraphicFramePr>
        <p:xfrm>
          <a:off x="5076356" y="2882827"/>
          <a:ext cx="5099835" cy="1771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baseline="0" smtClean="0">
                          <a:solidFill>
                            <a:schemeClr val="tx1"/>
                          </a:solidFill>
                        </a:rPr>
                        <a:t>코드값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 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 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2053">
                <a:tc>
                  <a:txBody>
                    <a:bodyPr/>
                    <a:lstStyle/>
                    <a:p>
                      <a:pPr mar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123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속성 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9184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2053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사영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8493168" y="4762974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등록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655157" y="4762974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6238214" y="2912285"/>
            <a:ext cx="3859459" cy="199192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155" name="모서리가 둥근 직사각형 15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6238214" y="3417886"/>
            <a:ext cx="3859459" cy="170083"/>
            <a:chOff x="1841267" y="2301112"/>
            <a:chExt cx="1423044" cy="199192"/>
          </a:xfrm>
        </p:grpSpPr>
        <p:sp>
          <p:nvSpPr>
            <p:cNvPr id="158" name="모서리가 둥근 직사각형 15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6238214" y="3165807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161" name="모서리가 둥근 직사각형 16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6238213" y="3872343"/>
            <a:ext cx="3859459" cy="158523"/>
            <a:chOff x="1841267" y="2301112"/>
            <a:chExt cx="1423044" cy="199192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6" name="타원 165"/>
          <p:cNvSpPr>
            <a:spLocks noChangeAspect="1"/>
          </p:cNvSpPr>
          <p:nvPr/>
        </p:nvSpPr>
        <p:spPr>
          <a:xfrm>
            <a:off x="7239159" y="473721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8993457" y="545980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6263933" y="4476336"/>
            <a:ext cx="3859459" cy="170083"/>
            <a:chOff x="-3607112" y="6453917"/>
            <a:chExt cx="3859459" cy="170083"/>
          </a:xfrm>
        </p:grpSpPr>
        <p:grpSp>
          <p:nvGrpSpPr>
            <p:cNvPr id="170" name="그룹 169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172" name="모서리가 둥근 직사각형 171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1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9318925" y="4762974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닫기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6238213" y="3637618"/>
            <a:ext cx="3859459" cy="158523"/>
            <a:chOff x="1841267" y="2301112"/>
            <a:chExt cx="1423044" cy="199192"/>
          </a:xfrm>
        </p:grpSpPr>
        <p:sp>
          <p:nvSpPr>
            <p:cNvPr id="210" name="모서리가 둥근 직사각형 20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6238213" y="4093240"/>
            <a:ext cx="3859459" cy="325001"/>
            <a:chOff x="1841267" y="2301112"/>
            <a:chExt cx="1423044" cy="199192"/>
          </a:xfrm>
        </p:grpSpPr>
        <p:sp>
          <p:nvSpPr>
            <p:cNvPr id="213" name="모서리가 둥근 직사각형 21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7538979" y="7682748"/>
            <a:ext cx="333913" cy="142288"/>
            <a:chOff x="7684129" y="8571522"/>
            <a:chExt cx="381573" cy="162597"/>
          </a:xfrm>
        </p:grpSpPr>
        <p:sp>
          <p:nvSpPr>
            <p:cNvPr id="17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5519704" y="6043060"/>
            <a:ext cx="5351671" cy="2001039"/>
            <a:chOff x="7060278" y="3029553"/>
            <a:chExt cx="4118177" cy="1924257"/>
          </a:xfrm>
        </p:grpSpPr>
        <p:grpSp>
          <p:nvGrpSpPr>
            <p:cNvPr id="181" name="그룹 180"/>
            <p:cNvGrpSpPr/>
            <p:nvPr/>
          </p:nvGrpSpPr>
          <p:grpSpPr>
            <a:xfrm>
              <a:off x="7060278" y="3029553"/>
              <a:ext cx="4118177" cy="1924257"/>
              <a:chOff x="2133010" y="4868843"/>
              <a:chExt cx="4118177" cy="2680300"/>
            </a:xfrm>
          </p:grpSpPr>
          <p:sp>
            <p:nvSpPr>
              <p:cNvPr id="183" name="오각형[P] 134"/>
              <p:cNvSpPr/>
              <p:nvPr/>
            </p:nvSpPr>
            <p:spPr>
              <a:xfrm>
                <a:off x="2133010" y="4868843"/>
                <a:ext cx="4118177" cy="2680300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 smtClean="0">
                    <a:solidFill>
                      <a:schemeClr val="tx1"/>
                    </a:solidFill>
                  </a:rPr>
                  <a:t>코드정보 관리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4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85" name="직사각형 184"/>
          <p:cNvSpPr/>
          <p:nvPr/>
        </p:nvSpPr>
        <p:spPr>
          <a:xfrm>
            <a:off x="5574328" y="6312957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분류코드 정보</a:t>
            </a:r>
            <a:endParaRPr lang="ko-KR" altLang="en-US" sz="875" b="1" dirty="0"/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469001"/>
              </p:ext>
            </p:extLst>
          </p:nvPr>
        </p:nvGraphicFramePr>
        <p:xfrm>
          <a:off x="5662181" y="6565266"/>
          <a:ext cx="5099835" cy="967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 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 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9770">
                <a:tc>
                  <a:txBody>
                    <a:bodyPr/>
                    <a:lstStyle/>
                    <a:p>
                      <a:pPr mar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7" name="직사각형 186"/>
          <p:cNvSpPr/>
          <p:nvPr/>
        </p:nvSpPr>
        <p:spPr>
          <a:xfrm>
            <a:off x="9078993" y="772479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등록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8240982" y="772479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6845811" y="7100325"/>
            <a:ext cx="3859459" cy="170083"/>
            <a:chOff x="1841267" y="2301112"/>
            <a:chExt cx="1423044" cy="199192"/>
          </a:xfrm>
        </p:grpSpPr>
        <p:sp>
          <p:nvSpPr>
            <p:cNvPr id="193" name="모서리가 둥근 직사각형 19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1" name="타원 200"/>
          <p:cNvSpPr>
            <a:spLocks noChangeAspect="1"/>
          </p:cNvSpPr>
          <p:nvPr/>
        </p:nvSpPr>
        <p:spPr>
          <a:xfrm>
            <a:off x="7824984" y="769903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3</a:t>
            </a:r>
            <a:endParaRPr kumimoji="1" lang="ko-KR" altLang="en-US" sz="1600" dirty="0"/>
          </a:p>
        </p:txBody>
      </p:sp>
      <p:sp>
        <p:nvSpPr>
          <p:cNvPr id="202" name="타원 201"/>
          <p:cNvSpPr>
            <a:spLocks noChangeAspect="1"/>
          </p:cNvSpPr>
          <p:nvPr/>
        </p:nvSpPr>
        <p:spPr>
          <a:xfrm>
            <a:off x="9004274" y="815093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grpSp>
        <p:nvGrpSpPr>
          <p:cNvPr id="203" name="그룹 202"/>
          <p:cNvGrpSpPr/>
          <p:nvPr/>
        </p:nvGrpSpPr>
        <p:grpSpPr>
          <a:xfrm>
            <a:off x="6849758" y="7342325"/>
            <a:ext cx="3859459" cy="170083"/>
            <a:chOff x="-3607112" y="6453917"/>
            <a:chExt cx="3859459" cy="170083"/>
          </a:xfrm>
        </p:grpSpPr>
        <p:grpSp>
          <p:nvGrpSpPr>
            <p:cNvPr id="204" name="그룹 203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206" name="모서리가 둥근 직사각형 205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5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08" name="직사각형 207"/>
          <p:cNvSpPr/>
          <p:nvPr/>
        </p:nvSpPr>
        <p:spPr>
          <a:xfrm>
            <a:off x="9904750" y="772479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닫기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215" name="그룹 214"/>
          <p:cNvGrpSpPr/>
          <p:nvPr/>
        </p:nvGrpSpPr>
        <p:grpSpPr>
          <a:xfrm>
            <a:off x="6849758" y="6605349"/>
            <a:ext cx="3859459" cy="170083"/>
            <a:chOff x="-3607112" y="6453917"/>
            <a:chExt cx="3859459" cy="170083"/>
          </a:xfrm>
        </p:grpSpPr>
        <p:grpSp>
          <p:nvGrpSpPr>
            <p:cNvPr id="216" name="그룹 215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218" name="모서리가 둥근 직사각형 217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7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6849758" y="6853687"/>
            <a:ext cx="3859459" cy="170083"/>
            <a:chOff x="-3607112" y="6453917"/>
            <a:chExt cx="3859459" cy="170083"/>
          </a:xfrm>
        </p:grpSpPr>
        <p:grpSp>
          <p:nvGrpSpPr>
            <p:cNvPr id="221" name="그룹 220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223" name="모서리가 둥근 직사각형 222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2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25" name="타원 224"/>
          <p:cNvSpPr>
            <a:spLocks noChangeAspect="1"/>
          </p:cNvSpPr>
          <p:nvPr/>
        </p:nvSpPr>
        <p:spPr>
          <a:xfrm>
            <a:off x="3833457" y="827277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75" name="직사각형 174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54519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코드정보관리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53769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639676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3433113" y="1096437"/>
            <a:ext cx="113729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6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43331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3583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수식관리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95845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공지사항관리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지정한 조건으로 검색 수행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목록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공지사항 신규 등록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공지사항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신규 등록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입력한 공지사항 신규 등록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내용 수정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항목 삭제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공지사항관</a:t>
              </a:r>
              <a:r>
                <a:rPr lang="ko-KR" altLang="en-US" sz="1000">
                  <a:latin typeface="+mn-ea"/>
                </a:rPr>
                <a:t>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477775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9" name="아래쪽 화살표 설명선[D] 59"/>
          <p:cNvSpPr/>
          <p:nvPr/>
        </p:nvSpPr>
        <p:spPr>
          <a:xfrm rot="16200000">
            <a:off x="8360780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849545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1" name="직사각형 70"/>
          <p:cNvSpPr/>
          <p:nvPr/>
        </p:nvSpPr>
        <p:spPr>
          <a:xfrm>
            <a:off x="8101540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등급산출 정보조회</a:t>
            </a:r>
            <a:endParaRPr kumimoji="1" lang="ko-KR" altLang="en-US" sz="875" dirty="0"/>
          </a:p>
        </p:txBody>
      </p:sp>
      <p:sp>
        <p:nvSpPr>
          <p:cNvPr id="63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5" name="직사각형 64"/>
          <p:cNvSpPr/>
          <p:nvPr/>
        </p:nvSpPr>
        <p:spPr>
          <a:xfrm>
            <a:off x="6512281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경제성분석 수식 조회</a:t>
            </a:r>
            <a:endParaRPr kumimoji="1" lang="ko-KR" altLang="en-US" sz="875" dirty="0"/>
          </a:p>
        </p:txBody>
      </p:sp>
      <p:sp>
        <p:nvSpPr>
          <p:cNvPr id="66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8" name="직사각형 67"/>
          <p:cNvSpPr/>
          <p:nvPr/>
        </p:nvSpPr>
        <p:spPr>
          <a:xfrm>
            <a:off x="5088104" y="15116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보수공법 관리</a:t>
            </a:r>
            <a:endParaRPr kumimoji="1" lang="ko-KR" altLang="en-US" sz="875" dirty="0"/>
          </a:p>
        </p:txBody>
      </p:sp>
      <p:sp>
        <p:nvSpPr>
          <p:cNvPr id="57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33112" y="1489846"/>
            <a:ext cx="12346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공용성예측모델 조회</a:t>
            </a:r>
            <a:endParaRPr kumimoji="1" lang="ko-KR" altLang="en-US" sz="875" dirty="0"/>
          </a:p>
        </p:txBody>
      </p:sp>
      <p:sp>
        <p:nvSpPr>
          <p:cNvPr id="59" name="타원 58"/>
          <p:cNvSpPr/>
          <p:nvPr/>
        </p:nvSpPr>
        <p:spPr>
          <a:xfrm>
            <a:off x="3283228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0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873048" y="1489846"/>
            <a:ext cx="1346844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포장상태 평가수식조회</a:t>
            </a:r>
            <a:endParaRPr kumimoji="1" lang="ko-KR" altLang="en-US" sz="875" dirty="0"/>
          </a:p>
        </p:txBody>
      </p:sp>
      <p:sp>
        <p:nvSpPr>
          <p:cNvPr id="62" name="타원 61"/>
          <p:cNvSpPr/>
          <p:nvPr/>
        </p:nvSpPr>
        <p:spPr>
          <a:xfrm>
            <a:off x="1698107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2" name="직사각형 71"/>
          <p:cNvSpPr/>
          <p:nvPr/>
        </p:nvSpPr>
        <p:spPr>
          <a:xfrm>
            <a:off x="255046" y="2121724"/>
            <a:ext cx="1950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포장상태 평가수식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353549"/>
              </p:ext>
            </p:extLst>
          </p:nvPr>
        </p:nvGraphicFramePr>
        <p:xfrm>
          <a:off x="366586" y="2614494"/>
          <a:ext cx="9900593" cy="3041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2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840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8175"/>
                <a:gridCol w="458175"/>
              </a:tblGrid>
              <a:tr h="349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최소값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최대값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100-((43*(%LOW/100))+100*((%MED/75)+(%HI/25)))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100-(100*((%LOW/875) + (%MED/500) +(%HI/187.5)))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100-(50*(%LOW/37.8 + %MED/18.8)+100*(%HI/4.8) 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100 - 40*(%PATHING/80)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100 - 40*(%POTHOLE/80)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100-(50*(%LOW/100) + 100*((%MED/100) +(%HI/50))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0,50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RCI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sv-SE" altLang="ko-KR" sz="1200" b="0" spc="500" smtClean="0">
                          <a:solidFill>
                            <a:schemeClr val="tx1"/>
                          </a:solidFill>
                        </a:rPr>
                        <a:t>32*(5*(EXP(-0.2582677*</a:t>
                      </a:r>
                      <a:r>
                        <a:rPr lang="sv-SE" altLang="ko-KR" sz="1200" b="0" spc="500" baseline="0" smtClean="0">
                          <a:solidFill>
                            <a:schemeClr val="tx1"/>
                          </a:solidFill>
                        </a:rPr>
                        <a:t> IRI</a:t>
                      </a:r>
                      <a:r>
                        <a:rPr lang="sv-SE" altLang="ko-KR" sz="1200" b="0" spc="500" smtClean="0">
                          <a:solidFill>
                            <a:schemeClr val="tx1"/>
                          </a:solidFill>
                        </a:rPr>
                        <a:t>)))</a:t>
                      </a:r>
                      <a:endParaRPr lang="ko-KR" altLang="en-US" sz="1200" b="0" spc="50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200" baseline="0" smtClean="0">
                          <a:solidFill>
                            <a:schemeClr val="tx1"/>
                          </a:solidFill>
                        </a:rPr>
                        <a:t>100-((100-AC INDEX)+(100-LC INDEX)+(100-TC INDEX)+(100-PATHING INDEX)+(100-POTHOLE INDEX)+(100-RD INDEX))</a:t>
                      </a:r>
                      <a:endParaRPr lang="ko-KR" altLang="en-US" sz="1200" b="0" spc="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0.6*SCR + 0.4*RCI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76038" y="3035479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850032" y="3035479"/>
            <a:ext cx="305341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3256269" y="3035479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4089377" y="3035479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5652715" y="3035479"/>
            <a:ext cx="34460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6973959" y="3035479"/>
            <a:ext cx="315758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76038" y="3329394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772596" y="3329394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372101" y="3329394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275249" y="3329394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69074" y="3329394"/>
            <a:ext cx="645698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076038" y="3623308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734224" y="3623308"/>
            <a:ext cx="31693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133001" y="3616958"/>
            <a:ext cx="52235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4912196" y="3612422"/>
            <a:ext cx="5497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757381" y="3612422"/>
            <a:ext cx="415727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6991253" y="3612422"/>
            <a:ext cx="407405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1076038" y="3906337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850032" y="3906337"/>
            <a:ext cx="305341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3735531" y="3906337"/>
            <a:ext cx="333947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1088737" y="4722765"/>
            <a:ext cx="282863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1873048" y="4189365"/>
            <a:ext cx="282325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3832313" y="4189365"/>
            <a:ext cx="30230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587500" y="4722765"/>
            <a:ext cx="18509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2546470" y="4722765"/>
            <a:ext cx="143699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1088737" y="5450293"/>
            <a:ext cx="368284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2405306" y="5443942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1076038" y="4183377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1076038" y="4455520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1761710" y="4455520"/>
            <a:ext cx="339233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3133001" y="4455520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4069478" y="4455520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5711496" y="4455520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7255229" y="4455520"/>
            <a:ext cx="292201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119582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1651899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3219892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4752446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6336429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8466491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2837439" y="5165538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3490586" y="1096437"/>
            <a:ext cx="105274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4486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3736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127109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공지사항관리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지정한 조건으로 검색 수행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목록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공지사항 신규 등록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공지사항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신규 등록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입력한 공지사항 신규 등록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내용 수정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항목 삭제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공지사항관</a:t>
              </a:r>
              <a:r>
                <a:rPr lang="ko-KR" altLang="en-US" sz="1000">
                  <a:latin typeface="+mn-ea"/>
                </a:rPr>
                <a:t>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112719" y="228429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182498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067812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067812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전체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3" name="모서리가 둥근 직사각형 112"/>
          <p:cNvSpPr/>
          <p:nvPr/>
        </p:nvSpPr>
        <p:spPr>
          <a:xfrm>
            <a:off x="2961686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548648" y="201318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236129" y="199695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4" name="직사각형 173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4600964" y="1996711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20" name="직사각형 119"/>
          <p:cNvSpPr/>
          <p:nvPr/>
        </p:nvSpPr>
        <p:spPr>
          <a:xfrm>
            <a:off x="281327" y="1503603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공지사항 관리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479304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공지사항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468140" y="2110181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087597"/>
              </p:ext>
            </p:extLst>
          </p:nvPr>
        </p:nvGraphicFramePr>
        <p:xfrm>
          <a:off x="7229939" y="6540016"/>
          <a:ext cx="2487154" cy="649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11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61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북부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345,999,000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125,999,000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220,000,000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3" name="차트 8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501076"/>
              </p:ext>
            </p:extLst>
          </p:nvPr>
        </p:nvGraphicFramePr>
        <p:xfrm>
          <a:off x="7282847" y="5437485"/>
          <a:ext cx="2383415" cy="113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5" name="그룹 104"/>
          <p:cNvGrpSpPr/>
          <p:nvPr/>
        </p:nvGrpSpPr>
        <p:grpSpPr>
          <a:xfrm>
            <a:off x="5079219" y="5441151"/>
            <a:ext cx="5219241" cy="3063422"/>
            <a:chOff x="2133010" y="4868844"/>
            <a:chExt cx="5964189" cy="1387598"/>
          </a:xfrm>
        </p:grpSpPr>
        <p:sp>
          <p:nvSpPr>
            <p:cNvPr id="107" name="오각형[P] 134"/>
            <p:cNvSpPr/>
            <p:nvPr/>
          </p:nvSpPr>
          <p:spPr>
            <a:xfrm>
              <a:off x="2133010" y="4868844"/>
              <a:ext cx="5964189" cy="138759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직선 연결선[R] 135"/>
            <p:cNvCxnSpPr/>
            <p:nvPr/>
          </p:nvCxnSpPr>
          <p:spPr>
            <a:xfrm>
              <a:off x="2133010" y="5076780"/>
              <a:ext cx="596418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십자형[C] 112"/>
          <p:cNvSpPr/>
          <p:nvPr/>
        </p:nvSpPr>
        <p:spPr>
          <a:xfrm rot="18900000">
            <a:off x="10068919" y="5500507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14" name="직사각형 113"/>
          <p:cNvSpPr/>
          <p:nvPr/>
        </p:nvSpPr>
        <p:spPr>
          <a:xfrm>
            <a:off x="5156442" y="5608004"/>
            <a:ext cx="588623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/>
              <a:t>공지사항</a:t>
            </a:r>
            <a:endParaRPr lang="ko-KR" altLang="en-US" sz="788" b="1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477111" y="813133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닫기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51668"/>
              </p:ext>
            </p:extLst>
          </p:nvPr>
        </p:nvGraphicFramePr>
        <p:xfrm>
          <a:off x="5302977" y="6257966"/>
          <a:ext cx="4817172" cy="1771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12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30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3837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</a:tblGrid>
              <a:tr h="328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2017-07-10(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오늘날짜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첨부파일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3002724"/>
                  </a:ext>
                </a:extLst>
              </a:tr>
              <a:tr h="228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3246766"/>
                  </a:ext>
                </a:extLst>
              </a:tr>
            </a:tbl>
          </a:graphicData>
        </a:graphic>
      </p:graphicFrame>
      <p:sp>
        <p:nvSpPr>
          <p:cNvPr id="117" name="모서리가 둥근 직사각형 116"/>
          <p:cNvSpPr/>
          <p:nvPr/>
        </p:nvSpPr>
        <p:spPr>
          <a:xfrm>
            <a:off x="8621413" y="813133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6221422" y="6640023"/>
            <a:ext cx="1723329" cy="213487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6221422" y="6977293"/>
            <a:ext cx="3814475" cy="534596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9898062" y="7059237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242038" y="7578334"/>
            <a:ext cx="1723329" cy="213487"/>
          </a:xfrm>
          <a:prstGeom prst="roundRect">
            <a:avLst>
              <a:gd name="adj" fmla="val 998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265158" y="7610678"/>
            <a:ext cx="670571" cy="143176"/>
          </a:xfrm>
          <a:prstGeom prst="roundRect">
            <a:avLst>
              <a:gd name="adj" fmla="val 998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찾아보기</a:t>
            </a:r>
            <a:r>
              <a:rPr kumimoji="1" lang="en-US" altLang="ko-KR" sz="700">
                <a:solidFill>
                  <a:schemeClr val="tx1"/>
                </a:solidFill>
              </a:rPr>
              <a:t>…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7" name="타원 126"/>
          <p:cNvSpPr>
            <a:spLocks noChangeAspect="1"/>
          </p:cNvSpPr>
          <p:nvPr/>
        </p:nvSpPr>
        <p:spPr>
          <a:xfrm>
            <a:off x="4924095" y="545531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sp>
        <p:nvSpPr>
          <p:cNvPr id="128" name="타원 127"/>
          <p:cNvSpPr>
            <a:spLocks noChangeAspect="1"/>
          </p:cNvSpPr>
          <p:nvPr/>
        </p:nvSpPr>
        <p:spPr>
          <a:xfrm>
            <a:off x="8323327" y="815708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graphicFrame>
        <p:nvGraphicFramePr>
          <p:cNvPr id="130" name="표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03799"/>
              </p:ext>
            </p:extLst>
          </p:nvPr>
        </p:nvGraphicFramePr>
        <p:xfrm>
          <a:off x="574391" y="2838098"/>
          <a:ext cx="9692785" cy="1365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6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02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843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  <a:gridCol w="15783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78378">
                  <a:extLst>
                    <a:ext uri="{9D8B030D-6E8A-4147-A177-3AD203B41FA5}">
                      <a16:colId xmlns:a16="http://schemas.microsoft.com/office/drawing/2014/main" xmlns="" val="789995929"/>
                    </a:ext>
                  </a:extLst>
                </a:gridCol>
              </a:tblGrid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테스트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테스트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ㅈ테스트</a:t>
                      </a: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31" name="그룹 130"/>
          <p:cNvGrpSpPr/>
          <p:nvPr/>
        </p:nvGrpSpPr>
        <p:grpSpPr>
          <a:xfrm>
            <a:off x="5346236" y="4630836"/>
            <a:ext cx="333913" cy="142288"/>
            <a:chOff x="7684129" y="8571522"/>
            <a:chExt cx="381573" cy="162597"/>
          </a:xfrm>
        </p:grpSpPr>
        <p:sp>
          <p:nvSpPr>
            <p:cNvPr id="132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모서리가 둥근 직사각형 133"/>
          <p:cNvSpPr/>
          <p:nvPr/>
        </p:nvSpPr>
        <p:spPr>
          <a:xfrm>
            <a:off x="9520294" y="463083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7778381" y="3153771"/>
            <a:ext cx="189021" cy="452374"/>
            <a:chOff x="7949253" y="7049567"/>
            <a:chExt cx="216000" cy="516942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sp>
        <p:nvSpPr>
          <p:cNvPr id="144" name="타원 143"/>
          <p:cNvSpPr>
            <a:spLocks noChangeAspect="1"/>
          </p:cNvSpPr>
          <p:nvPr/>
        </p:nvSpPr>
        <p:spPr>
          <a:xfrm>
            <a:off x="458845" y="272630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45" name="타원 144"/>
          <p:cNvSpPr>
            <a:spLocks noChangeAspect="1"/>
          </p:cNvSpPr>
          <p:nvPr/>
        </p:nvSpPr>
        <p:spPr>
          <a:xfrm>
            <a:off x="9188842" y="464030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4</a:t>
            </a:r>
            <a:endParaRPr kumimoji="1" lang="ko-KR" altLang="en-US" sz="1600" dirty="0"/>
          </a:p>
        </p:txBody>
      </p:sp>
      <p:sp>
        <p:nvSpPr>
          <p:cNvPr id="58" name="직사각형 57"/>
          <p:cNvSpPr/>
          <p:nvPr/>
        </p:nvSpPr>
        <p:spPr>
          <a:xfrm>
            <a:off x="3433113" y="1096437"/>
            <a:ext cx="1111748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6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/>
          <a:p>
            <a:r>
              <a:rPr lang="en-US" altLang="ko-KR" sz="30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9</a:t>
            </a:r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삭제예정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2556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235622" y="2069922"/>
            <a:ext cx="10314358" cy="53706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r="48749" b="65875"/>
          <a:stretch/>
        </p:blipFill>
        <p:spPr>
          <a:xfrm>
            <a:off x="5801353" y="4986271"/>
            <a:ext cx="2346245" cy="2031520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8263354" y="4982548"/>
            <a:ext cx="2181118" cy="2035241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55" name="직사각형 154"/>
          <p:cNvSpPr/>
          <p:nvPr/>
        </p:nvSpPr>
        <p:spPr>
          <a:xfrm>
            <a:off x="8263354" y="5640776"/>
            <a:ext cx="2181118" cy="67732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39" name="직사각형 138"/>
          <p:cNvSpPr/>
          <p:nvPr/>
        </p:nvSpPr>
        <p:spPr>
          <a:xfrm>
            <a:off x="235622" y="1517064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081309" y="4979151"/>
            <a:ext cx="2493203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93" name="직사각형 92"/>
          <p:cNvSpPr/>
          <p:nvPr/>
        </p:nvSpPr>
        <p:spPr>
          <a:xfrm>
            <a:off x="358416" y="2483173"/>
            <a:ext cx="2517067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0" name="직사각형 9"/>
          <p:cNvSpPr/>
          <p:nvPr/>
        </p:nvSpPr>
        <p:spPr>
          <a:xfrm>
            <a:off x="3077278" y="2483173"/>
            <a:ext cx="2497235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grpSp>
        <p:nvGrpSpPr>
          <p:cNvPr id="5" name="그룹 4"/>
          <p:cNvGrpSpPr/>
          <p:nvPr/>
        </p:nvGrpSpPr>
        <p:grpSpPr>
          <a:xfrm>
            <a:off x="242500" y="7125555"/>
            <a:ext cx="10307478" cy="315035"/>
            <a:chOff x="312884" y="6302098"/>
            <a:chExt cx="7342752" cy="360000"/>
          </a:xfrm>
        </p:grpSpPr>
        <p:sp>
          <p:nvSpPr>
            <p:cNvPr id="9" name="직사각형 8"/>
            <p:cNvSpPr/>
            <p:nvPr/>
          </p:nvSpPr>
          <p:spPr>
            <a:xfrm>
              <a:off x="312884" y="6302098"/>
              <a:ext cx="1800000" cy="360000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 dirty="0">
                  <a:solidFill>
                    <a:schemeClr val="bg1"/>
                  </a:solidFill>
                </a:rPr>
                <a:t>도로대장관리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60468" y="6302098"/>
              <a:ext cx="1800000" cy="360000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 dirty="0">
                  <a:solidFill>
                    <a:schemeClr val="bg1"/>
                  </a:solidFill>
                </a:rPr>
                <a:t>교량관리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008052" y="6302098"/>
              <a:ext cx="1800000" cy="360000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en-US" altLang="ko-KR" sz="875" b="1">
                  <a:solidFill>
                    <a:schemeClr val="bg1"/>
                  </a:solidFill>
                </a:rPr>
                <a:t>TMS</a:t>
              </a:r>
              <a:endParaRPr lang="ko-KR" altLang="en-US" sz="875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55636" y="6302098"/>
              <a:ext cx="1800000" cy="360000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>
                  <a:solidFill>
                    <a:schemeClr val="bg1"/>
                  </a:solidFill>
                </a:rPr>
                <a:t>포트홀 신고</a:t>
              </a:r>
              <a:endParaRPr lang="ko-KR" altLang="en-US" sz="87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텍스트 상자 1"/>
          <p:cNvSpPr txBox="1"/>
          <p:nvPr/>
        </p:nvSpPr>
        <p:spPr>
          <a:xfrm>
            <a:off x="3079848" y="2234707"/>
            <a:ext cx="149912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조사구간 전수구간 진척률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86944" y="2483173"/>
            <a:ext cx="4657529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graphicFrame>
        <p:nvGraphicFramePr>
          <p:cNvPr id="88" name="차트 87"/>
          <p:cNvGraphicFramePr>
            <a:graphicFrameLocks/>
          </p:cNvGraphicFramePr>
          <p:nvPr>
            <p:extLst/>
          </p:nvPr>
        </p:nvGraphicFramePr>
        <p:xfrm>
          <a:off x="3077278" y="2776246"/>
          <a:ext cx="2497234" cy="1403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텍스트 상자 88"/>
          <p:cNvSpPr txBox="1"/>
          <p:nvPr/>
        </p:nvSpPr>
        <p:spPr>
          <a:xfrm>
            <a:off x="340300" y="4276507"/>
            <a:ext cx="1292341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국지도 </a:t>
            </a:r>
            <a:r>
              <a:rPr kumimoji="1" lang="en-US" altLang="ko-KR" sz="875" dirty="0"/>
              <a:t>:</a:t>
            </a:r>
            <a:r>
              <a:rPr kumimoji="1" lang="ko-KR" altLang="en-US" sz="875" dirty="0"/>
              <a:t> </a:t>
            </a:r>
            <a:r>
              <a:rPr kumimoji="1" lang="en-US" altLang="ko-KR" sz="875" dirty="0"/>
              <a:t>11</a:t>
            </a:r>
            <a:r>
              <a:rPr kumimoji="1" lang="ko-KR" altLang="en-US" sz="875" dirty="0"/>
              <a:t> 지방도 </a:t>
            </a:r>
            <a:r>
              <a:rPr kumimoji="1" lang="en-US" altLang="ko-KR" sz="875" dirty="0"/>
              <a:t>44</a:t>
            </a:r>
            <a:endParaRPr kumimoji="1" lang="ko-KR" altLang="en-US" sz="875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1562091" y="4276507"/>
            <a:ext cx="130676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총길이 </a:t>
            </a:r>
            <a:r>
              <a:rPr kumimoji="1" lang="en-US" altLang="ko-KR" sz="875" dirty="0"/>
              <a:t>:</a:t>
            </a:r>
            <a:r>
              <a:rPr kumimoji="1" lang="ko-KR" altLang="en-US" sz="875" dirty="0"/>
              <a:t> </a:t>
            </a:r>
            <a:r>
              <a:rPr kumimoji="1" lang="en-US" altLang="ko-KR" sz="875" dirty="0"/>
              <a:t>1,111,111 km</a:t>
            </a:r>
            <a:endParaRPr kumimoji="1" lang="ko-KR" altLang="en-US" sz="875" dirty="0"/>
          </a:p>
        </p:txBody>
      </p:sp>
      <p:sp>
        <p:nvSpPr>
          <p:cNvPr id="92" name="텍스트 상자 91"/>
          <p:cNvSpPr txBox="1"/>
          <p:nvPr/>
        </p:nvSpPr>
        <p:spPr>
          <a:xfrm>
            <a:off x="4155745" y="2744962"/>
            <a:ext cx="61427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/>
              <a:t>* 길이표시</a:t>
            </a:r>
          </a:p>
        </p:txBody>
      </p:sp>
      <p:sp>
        <p:nvSpPr>
          <p:cNvPr id="94" name="텍스트 상자 93"/>
          <p:cNvSpPr txBox="1"/>
          <p:nvPr/>
        </p:nvSpPr>
        <p:spPr>
          <a:xfrm>
            <a:off x="360987" y="2234707"/>
            <a:ext cx="93807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전체 노선 현황</a:t>
            </a:r>
          </a:p>
        </p:txBody>
      </p:sp>
      <p:graphicFrame>
        <p:nvGraphicFramePr>
          <p:cNvPr id="96" name="차트 95"/>
          <p:cNvGraphicFramePr>
            <a:graphicFrameLocks/>
          </p:cNvGraphicFramePr>
          <p:nvPr>
            <p:extLst/>
          </p:nvPr>
        </p:nvGraphicFramePr>
        <p:xfrm>
          <a:off x="502996" y="2728031"/>
          <a:ext cx="2236960" cy="1342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" name="텍스트 상자 96"/>
          <p:cNvSpPr txBox="1"/>
          <p:nvPr/>
        </p:nvSpPr>
        <p:spPr>
          <a:xfrm>
            <a:off x="1183030" y="3500759"/>
            <a:ext cx="91403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지방도 </a:t>
            </a:r>
            <a:r>
              <a:rPr kumimoji="1" lang="en-US" altLang="ko-KR" sz="875" dirty="0"/>
              <a:t>44</a:t>
            </a:r>
          </a:p>
          <a:p>
            <a:r>
              <a:rPr kumimoji="1" lang="ko-KR" altLang="en-US" sz="700" dirty="0"/>
              <a:t>길이 </a:t>
            </a:r>
            <a:r>
              <a:rPr kumimoji="1" lang="en-US" altLang="ko-KR" sz="700" dirty="0"/>
              <a:t>:</a:t>
            </a:r>
            <a:r>
              <a:rPr kumimoji="1" lang="ko-KR" altLang="en-US" sz="700" dirty="0"/>
              <a:t> </a:t>
            </a:r>
            <a:r>
              <a:rPr kumimoji="1" lang="en-US" altLang="ko-KR" sz="700" dirty="0" err="1"/>
              <a:t>xxxx,xxx</a:t>
            </a:r>
            <a:r>
              <a:rPr kumimoji="1" lang="ko-KR" altLang="en-US" sz="700" dirty="0"/>
              <a:t> </a:t>
            </a:r>
            <a:r>
              <a:rPr kumimoji="1" lang="en-US" altLang="ko-KR" sz="700" dirty="0"/>
              <a:t>km</a:t>
            </a:r>
            <a:endParaRPr kumimoji="1" lang="ko-KR" altLang="en-US" sz="700" dirty="0"/>
          </a:p>
        </p:txBody>
      </p:sp>
      <p:sp>
        <p:nvSpPr>
          <p:cNvPr id="98" name="텍스트 상자 97"/>
          <p:cNvSpPr txBox="1"/>
          <p:nvPr/>
        </p:nvSpPr>
        <p:spPr>
          <a:xfrm>
            <a:off x="675555" y="2891623"/>
            <a:ext cx="91403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국지도 </a:t>
            </a:r>
            <a:r>
              <a:rPr kumimoji="1" lang="en-US" altLang="ko-KR" sz="875" dirty="0"/>
              <a:t>11</a:t>
            </a:r>
          </a:p>
          <a:p>
            <a:r>
              <a:rPr kumimoji="1" lang="ko-KR" altLang="en-US" sz="700" dirty="0"/>
              <a:t>길이 </a:t>
            </a:r>
            <a:r>
              <a:rPr kumimoji="1" lang="en-US" altLang="ko-KR" sz="700" dirty="0"/>
              <a:t>:</a:t>
            </a:r>
            <a:r>
              <a:rPr kumimoji="1" lang="ko-KR" altLang="en-US" sz="700" dirty="0"/>
              <a:t> </a:t>
            </a:r>
            <a:r>
              <a:rPr kumimoji="1" lang="en-US" altLang="ko-KR" sz="700" dirty="0" err="1"/>
              <a:t>xxxx,xxx</a:t>
            </a:r>
            <a:r>
              <a:rPr kumimoji="1" lang="ko-KR" altLang="en-US" sz="700" dirty="0"/>
              <a:t> </a:t>
            </a:r>
            <a:r>
              <a:rPr kumimoji="1" lang="en-US" altLang="ko-KR" sz="700" dirty="0"/>
              <a:t>km</a:t>
            </a:r>
            <a:endParaRPr kumimoji="1" lang="ko-KR" altLang="en-US" sz="700" dirty="0"/>
          </a:p>
        </p:txBody>
      </p:sp>
      <p:sp>
        <p:nvSpPr>
          <p:cNvPr id="100" name="텍스트 상자 99"/>
          <p:cNvSpPr txBox="1"/>
          <p:nvPr/>
        </p:nvSpPr>
        <p:spPr>
          <a:xfrm>
            <a:off x="3044375" y="4276507"/>
            <a:ext cx="268855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총길이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1,111,111 km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kumimoji="1" lang="ko-KR" altLang="en-US" sz="875" dirty="0"/>
              <a:t>조사구간 </a:t>
            </a:r>
            <a:r>
              <a:rPr kumimoji="1" lang="en-US" altLang="ko-KR" sz="875" dirty="0"/>
              <a:t>:</a:t>
            </a:r>
            <a:r>
              <a:rPr kumimoji="1" lang="ko-KR" altLang="en-US" sz="875" dirty="0"/>
              <a:t> </a:t>
            </a:r>
            <a:r>
              <a:rPr kumimoji="1" lang="en-US" altLang="ko-KR" sz="875" dirty="0"/>
              <a:t>1,000,000 km</a:t>
            </a:r>
            <a:r>
              <a:rPr kumimoji="1" lang="ko-KR" altLang="en-US" sz="875" dirty="0"/>
              <a:t> </a:t>
            </a:r>
          </a:p>
        </p:txBody>
      </p:sp>
      <p:sp>
        <p:nvSpPr>
          <p:cNvPr id="101" name="텍스트 상자 100"/>
          <p:cNvSpPr txBox="1"/>
          <p:nvPr/>
        </p:nvSpPr>
        <p:spPr>
          <a:xfrm>
            <a:off x="3114261" y="2518645"/>
            <a:ext cx="140294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75" b="1" dirty="0"/>
              <a:t>2017</a:t>
            </a:r>
            <a:r>
              <a:rPr kumimoji="1" lang="ko-KR" altLang="en-US" sz="875" b="1" dirty="0"/>
              <a:t>   </a:t>
            </a:r>
            <a:r>
              <a:rPr kumimoji="1" lang="en-US" altLang="ko-KR" sz="875" dirty="0"/>
              <a:t>|</a:t>
            </a:r>
            <a:r>
              <a:rPr kumimoji="1" lang="ko-KR" altLang="en-US" sz="875" dirty="0"/>
              <a:t>  </a:t>
            </a:r>
            <a:r>
              <a:rPr kumimoji="1" lang="en-US" altLang="ko-KR" sz="875" dirty="0"/>
              <a:t>2016</a:t>
            </a:r>
            <a:r>
              <a:rPr kumimoji="1" lang="ko-KR" altLang="en-US" sz="875" dirty="0"/>
              <a:t>   </a:t>
            </a:r>
            <a:r>
              <a:rPr kumimoji="1" lang="en-US" altLang="ko-KR" sz="875" dirty="0"/>
              <a:t>|</a:t>
            </a:r>
            <a:r>
              <a:rPr kumimoji="1" lang="ko-KR" altLang="en-US" sz="875" dirty="0"/>
              <a:t>  </a:t>
            </a:r>
            <a:r>
              <a:rPr kumimoji="1" lang="en-US" altLang="ko-KR" sz="875" dirty="0"/>
              <a:t>2015</a:t>
            </a:r>
            <a:endParaRPr kumimoji="1" lang="ko-KR" altLang="en-US" sz="875" dirty="0"/>
          </a:p>
        </p:txBody>
      </p:sp>
      <p:sp>
        <p:nvSpPr>
          <p:cNvPr id="104" name="텍스트 상자 103"/>
          <p:cNvSpPr txBox="1"/>
          <p:nvPr/>
        </p:nvSpPr>
        <p:spPr>
          <a:xfrm>
            <a:off x="360985" y="4730686"/>
            <a:ext cx="112242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도로포장공사 통계</a:t>
            </a:r>
          </a:p>
        </p:txBody>
      </p:sp>
      <p:sp>
        <p:nvSpPr>
          <p:cNvPr id="110" name="텍스트 상자 109"/>
          <p:cNvSpPr txBox="1"/>
          <p:nvPr/>
        </p:nvSpPr>
        <p:spPr>
          <a:xfrm>
            <a:off x="8279064" y="4737806"/>
            <a:ext cx="63350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공지사항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58416" y="4979151"/>
            <a:ext cx="2517067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32" name="텍스트 상자 131"/>
          <p:cNvSpPr txBox="1"/>
          <p:nvPr/>
        </p:nvSpPr>
        <p:spPr>
          <a:xfrm>
            <a:off x="360987" y="5040436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/>
              <a:t>공사건수 조회</a:t>
            </a:r>
            <a:endParaRPr kumimoji="1" lang="ko-KR" altLang="en-US" sz="875" dirty="0"/>
          </a:p>
        </p:txBody>
      </p:sp>
      <p:sp>
        <p:nvSpPr>
          <p:cNvPr id="134" name="텍스트 상자 133"/>
          <p:cNvSpPr txBox="1"/>
          <p:nvPr/>
        </p:nvSpPr>
        <p:spPr>
          <a:xfrm>
            <a:off x="3081322" y="5040436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공사예산 조회</a:t>
            </a:r>
          </a:p>
        </p:txBody>
      </p:sp>
      <p:graphicFrame>
        <p:nvGraphicFramePr>
          <p:cNvPr id="135" name="표 134"/>
          <p:cNvGraphicFramePr>
            <a:graphicFrameLocks noGrp="1"/>
          </p:cNvGraphicFramePr>
          <p:nvPr>
            <p:extLst/>
          </p:nvPr>
        </p:nvGraphicFramePr>
        <p:xfrm>
          <a:off x="367471" y="6361626"/>
          <a:ext cx="2508012" cy="649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81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31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북부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400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250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7" name="표 136"/>
          <p:cNvGraphicFramePr>
            <a:graphicFrameLocks noGrp="1"/>
          </p:cNvGraphicFramePr>
          <p:nvPr>
            <p:extLst/>
          </p:nvPr>
        </p:nvGraphicFramePr>
        <p:xfrm>
          <a:off x="3087358" y="6369791"/>
          <a:ext cx="2487154" cy="649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11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61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북부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345,999,000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125,999,000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220,000,000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1" name="차트 140"/>
          <p:cNvGraphicFramePr>
            <a:graphicFrameLocks/>
          </p:cNvGraphicFramePr>
          <p:nvPr>
            <p:extLst/>
          </p:nvPr>
        </p:nvGraphicFramePr>
        <p:xfrm>
          <a:off x="427351" y="5267259"/>
          <a:ext cx="2389249" cy="1083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2" name="차트 141"/>
          <p:cNvGraphicFramePr>
            <a:graphicFrameLocks/>
          </p:cNvGraphicFramePr>
          <p:nvPr>
            <p:extLst/>
          </p:nvPr>
        </p:nvGraphicFramePr>
        <p:xfrm>
          <a:off x="3140266" y="5267260"/>
          <a:ext cx="2383415" cy="113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텍스트 상자 35"/>
          <p:cNvSpPr txBox="1"/>
          <p:nvPr/>
        </p:nvSpPr>
        <p:spPr>
          <a:xfrm>
            <a:off x="8286997" y="5759497"/>
            <a:ext cx="1615491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75" dirty="0"/>
              <a:t>누락된 포장셀 </a:t>
            </a:r>
            <a:r>
              <a:rPr lang="ko-KR" altLang="en-US" sz="875"/>
              <a:t>구축요청 안내</a:t>
            </a:r>
            <a:endParaRPr lang="en-US" altLang="ko-KR" sz="875" dirty="0"/>
          </a:p>
        </p:txBody>
      </p:sp>
      <p:sp>
        <p:nvSpPr>
          <p:cNvPr id="154" name="직사각형 153"/>
          <p:cNvSpPr/>
          <p:nvPr/>
        </p:nvSpPr>
        <p:spPr>
          <a:xfrm>
            <a:off x="8263354" y="4979829"/>
            <a:ext cx="2181118" cy="67732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57" name="직사각형 156"/>
          <p:cNvSpPr/>
          <p:nvPr/>
        </p:nvSpPr>
        <p:spPr>
          <a:xfrm>
            <a:off x="8286997" y="5055615"/>
            <a:ext cx="1426994" cy="29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875" dirty="0"/>
              <a:t>전체 사용자 권한 재지정</a:t>
            </a:r>
            <a:endParaRPr kumimoji="1" lang="en-US" altLang="ko-KR" sz="875" dirty="0"/>
          </a:p>
        </p:txBody>
      </p:sp>
      <p:sp>
        <p:nvSpPr>
          <p:cNvPr id="158" name="텍스트 상자 157"/>
          <p:cNvSpPr txBox="1"/>
          <p:nvPr/>
        </p:nvSpPr>
        <p:spPr>
          <a:xfrm>
            <a:off x="8286998" y="6397686"/>
            <a:ext cx="204135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75" dirty="0"/>
              <a:t>경기도 포장도로관리시스템 신규 오픈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8286998" y="5249359"/>
            <a:ext cx="813043" cy="29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06.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8286998" y="5972110"/>
            <a:ext cx="813043" cy="29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06.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8286998" y="6591610"/>
            <a:ext cx="813043" cy="29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04.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9845664" y="515666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5</a:t>
            </a:r>
            <a:endParaRPr kumimoji="1" lang="ko-KR" altLang="en-US" sz="14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/>
          </p:nvPr>
        </p:nvGraphicFramePr>
        <p:xfrm>
          <a:off x="10774140" y="1517064"/>
          <a:ext cx="1628157" cy="3275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조사요청구간</a:t>
                      </a:r>
                      <a:endParaRPr kumimoji="1" lang="en-US" altLang="ko-KR" sz="7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포장공사 이력관리</a:t>
                      </a:r>
                      <a:endParaRPr kumimoji="1" lang="en-US" altLang="ko-KR" sz="7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en-US" altLang="ko-KR" sz="700" b="1" dirty="0" smtClean="0">
                          <a:solidFill>
                            <a:schemeClr val="tx1"/>
                          </a:solidFill>
                        </a:rPr>
                        <a:t>--------------------</a:t>
                      </a:r>
                    </a:p>
                    <a:p>
                      <a:pPr algn="l"/>
                      <a:r>
                        <a:rPr kumimoji="1" lang="en-US" altLang="ko-KR" sz="700" b="1" dirty="0" smtClean="0">
                          <a:solidFill>
                            <a:schemeClr val="tx1"/>
                          </a:solidFill>
                        </a:rPr>
                        <a:t>Tab </a:t>
                      </a:r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이용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700" b="1" dirty="0" smtClean="0"/>
                        <a:t>사용자 정보 </a:t>
                      </a:r>
                      <a:endParaRPr kumimoji="1" lang="en-US" altLang="ko-KR" sz="700" b="1" dirty="0" smtClean="0"/>
                    </a:p>
                    <a:p>
                      <a:pPr algn="l"/>
                      <a:r>
                        <a:rPr kumimoji="1" lang="ko-KR" altLang="en-US" sz="700" b="1" dirty="0" smtClean="0"/>
                        <a:t>로그아웃</a:t>
                      </a:r>
                      <a:endParaRPr kumimoji="1" lang="en-US" altLang="ko-KR" sz="700" b="1" dirty="0" smtClean="0"/>
                    </a:p>
                    <a:p>
                      <a:pPr algn="l"/>
                      <a:r>
                        <a:rPr kumimoji="1" lang="ko-KR" altLang="en-US" sz="700" b="1" dirty="0" smtClean="0"/>
                        <a:t>사용자 정보수정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ko-KR" sz="700" dirty="0" smtClean="0"/>
                        <a:t>Dash</a:t>
                      </a:r>
                      <a:r>
                        <a:rPr kumimoji="1" lang="en-US" altLang="ko-KR" sz="700" baseline="0" dirty="0" smtClean="0"/>
                        <a:t> board </a:t>
                      </a:r>
                      <a:r>
                        <a:rPr kumimoji="1" lang="ko-KR" altLang="en-US" sz="700" baseline="0" dirty="0" smtClean="0"/>
                        <a:t>버튼 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</a:rPr>
                        <a:t>PMS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</a:rPr>
                        <a:t> 테마 지도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</a:rPr>
                        <a:t>관리자 메뉴 </a:t>
                      </a:r>
                      <a:endParaRPr lang="en-US" altLang="ko-KR" sz="700" b="1" dirty="0" smtClean="0">
                        <a:solidFill>
                          <a:schemeClr val="tx1"/>
                        </a:solidFill>
                        <a:latin typeface="맑은 고딕" pitchFamily="50" charset="-127"/>
                      </a:endParaRPr>
                    </a:p>
                    <a:p>
                      <a:pPr algn="l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</a:rPr>
                        <a:t>관리자에게만 노출 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ko-KR" altLang="en-US" sz="7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00" b="1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b="1" baseline="0" dirty="0" smtClean="0">
                          <a:solidFill>
                            <a:schemeClr val="tx1"/>
                          </a:solidFill>
                        </a:rPr>
                        <a:t> 파일첨부</a:t>
                      </a:r>
                      <a:endParaRPr lang="en-US" altLang="ko-KR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2" name="텍스트 상자 191"/>
          <p:cNvSpPr txBox="1"/>
          <p:nvPr/>
        </p:nvSpPr>
        <p:spPr>
          <a:xfrm>
            <a:off x="9962528" y="473780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/>
              <a:t>공지등록</a:t>
            </a:r>
          </a:p>
        </p:txBody>
      </p:sp>
      <p:sp>
        <p:nvSpPr>
          <p:cNvPr id="91" name="텍스트 상자 139"/>
          <p:cNvSpPr txBox="1"/>
          <p:nvPr/>
        </p:nvSpPr>
        <p:spPr>
          <a:xfrm>
            <a:off x="340188" y="1641721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 dirty="0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</a:t>
            </a:r>
            <a:r>
              <a:rPr kumimoji="1" lang="en-US" altLang="ko-KR" sz="919" b="1">
                <a:latin typeface="+mj-ea"/>
                <a:ea typeface="+mj-ea"/>
                <a:cs typeface="YDIYGO340" charset="-127"/>
              </a:rPr>
              <a:t>PMS</a:t>
            </a:r>
            <a:r>
              <a:rPr kumimoji="1" lang="en-US" altLang="ko-KR" sz="919" b="1" smtClean="0">
                <a:latin typeface="+mj-ea"/>
                <a:ea typeface="+mj-ea"/>
                <a:cs typeface="YDIYGO340" charset="-127"/>
              </a:rPr>
              <a:t>)</a:t>
            </a:r>
            <a:endParaRPr kumimoji="1" lang="en-US" altLang="ko-KR" sz="919" b="1" dirty="0">
              <a:latin typeface="+mj-ea"/>
              <a:ea typeface="+mj-ea"/>
              <a:cs typeface="YDIYGO340" charset="-127"/>
            </a:endParaRPr>
          </a:p>
        </p:txBody>
      </p:sp>
      <p:sp>
        <p:nvSpPr>
          <p:cNvPr id="120" name="타원 119"/>
          <p:cNvSpPr>
            <a:spLocks noChangeAspect="1"/>
          </p:cNvSpPr>
          <p:nvPr/>
        </p:nvSpPr>
        <p:spPr>
          <a:xfrm>
            <a:off x="10033423" y="159665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21" name="직사각형 120"/>
          <p:cNvSpPr/>
          <p:nvPr/>
        </p:nvSpPr>
        <p:spPr>
          <a:xfrm>
            <a:off x="5780338" y="4986271"/>
            <a:ext cx="2362760" cy="2031520"/>
          </a:xfrm>
          <a:prstGeom prst="rect">
            <a:avLst/>
          </a:prstGeom>
          <a:solidFill>
            <a:schemeClr val="tx1">
              <a:alpha val="4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graphicFrame>
        <p:nvGraphicFramePr>
          <p:cNvPr id="123" name="차트 122"/>
          <p:cNvGraphicFramePr>
            <a:graphicFrameLocks/>
          </p:cNvGraphicFramePr>
          <p:nvPr>
            <p:extLst/>
          </p:nvPr>
        </p:nvGraphicFramePr>
        <p:xfrm>
          <a:off x="5835612" y="2224827"/>
          <a:ext cx="4630933" cy="2304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4" name="직사각형 123"/>
          <p:cNvSpPr/>
          <p:nvPr/>
        </p:nvSpPr>
        <p:spPr>
          <a:xfrm>
            <a:off x="5885844" y="2185884"/>
            <a:ext cx="4702902" cy="2902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5746451" y="2229546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포장평가 상태</a:t>
            </a:r>
          </a:p>
        </p:txBody>
      </p:sp>
      <p:sp>
        <p:nvSpPr>
          <p:cNvPr id="125" name="텍스트 상자 103"/>
          <p:cNvSpPr txBox="1"/>
          <p:nvPr/>
        </p:nvSpPr>
        <p:spPr>
          <a:xfrm>
            <a:off x="5795354" y="4737806"/>
            <a:ext cx="101021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/>
              <a:t>마지막 지도위치</a:t>
            </a:r>
            <a:endParaRPr kumimoji="1" lang="ko-KR" altLang="en-US" sz="875" b="1" dirty="0"/>
          </a:p>
        </p:txBody>
      </p:sp>
      <p:sp>
        <p:nvSpPr>
          <p:cNvPr id="126" name="텍스트 상자 103"/>
          <p:cNvSpPr txBox="1"/>
          <p:nvPr/>
        </p:nvSpPr>
        <p:spPr>
          <a:xfrm>
            <a:off x="6083279" y="5633971"/>
            <a:ext cx="16562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50">
                <a:solidFill>
                  <a:schemeClr val="bg1"/>
                </a:solidFill>
              </a:rPr>
              <a:t>사용자의 마지막 </a:t>
            </a:r>
            <a:endParaRPr kumimoji="1" lang="en-US" altLang="ko-KR" sz="105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050">
                <a:solidFill>
                  <a:schemeClr val="bg1"/>
                </a:solidFill>
              </a:rPr>
              <a:t>작업위치로 이동합니다</a:t>
            </a:r>
            <a:r>
              <a:rPr kumimoji="1" lang="en-US" altLang="ko-KR" sz="1050">
                <a:solidFill>
                  <a:schemeClr val="bg1"/>
                </a:solidFill>
              </a:rPr>
              <a:t>. 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750" y="5149153"/>
            <a:ext cx="328900" cy="3289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517474" y="1961244"/>
            <a:ext cx="1209733" cy="748585"/>
            <a:chOff x="10680944" y="1598011"/>
            <a:chExt cx="1382400" cy="855431"/>
          </a:xfrm>
        </p:grpSpPr>
        <p:sp>
          <p:nvSpPr>
            <p:cNvPr id="72" name="아래쪽 화살표 설명선[D] 71"/>
            <p:cNvSpPr/>
            <p:nvPr/>
          </p:nvSpPr>
          <p:spPr>
            <a:xfrm rot="10800000">
              <a:off x="10680944" y="1598011"/>
              <a:ext cx="1382400" cy="850183"/>
            </a:xfrm>
            <a:prstGeom prst="downArrowCallout">
              <a:avLst>
                <a:gd name="adj1" fmla="val 30404"/>
                <a:gd name="adj2" fmla="val 11118"/>
                <a:gd name="adj3" fmla="val 15196"/>
                <a:gd name="adj4" fmla="val 87759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0727722" y="1825569"/>
              <a:ext cx="725760" cy="22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700" dirty="0"/>
                <a:t>경기도청 </a:t>
              </a:r>
              <a:r>
                <a:rPr kumimoji="1" lang="en-US" altLang="ko-KR" sz="700" dirty="0"/>
                <a:t>A</a:t>
              </a:r>
              <a:endParaRPr kumimoji="1" lang="ko-KR" altLang="en-US" sz="700" dirty="0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11465938" y="1818535"/>
              <a:ext cx="540000" cy="216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로그아웃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680944" y="2130169"/>
              <a:ext cx="1382400" cy="3232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kumimoji="1" lang="ko-KR" altLang="en-US" sz="700" b="1" dirty="0">
                  <a:solidFill>
                    <a:schemeClr val="tx1"/>
                  </a:solidFill>
                </a:rPr>
                <a:t>사용자 정보수정 </a:t>
              </a:r>
              <a:r>
                <a:rPr kumimoji="1" lang="en-US" altLang="ko-KR" sz="700" b="1" dirty="0">
                  <a:solidFill>
                    <a:schemeClr val="tx1"/>
                  </a:solidFill>
                </a:rPr>
                <a:t>|</a:t>
              </a:r>
              <a:r>
                <a:rPr kumimoji="1" lang="ko-KR" altLang="en-US" sz="700" b="1" dirty="0">
                  <a:solidFill>
                    <a:schemeClr val="tx1"/>
                  </a:solidFill>
                </a:rPr>
                <a:t> 관리자메뉴</a:t>
              </a:r>
            </a:p>
          </p:txBody>
        </p:sp>
      </p:grpSp>
      <p:sp>
        <p:nvSpPr>
          <p:cNvPr id="75" name="타원 74"/>
          <p:cNvSpPr>
            <a:spLocks noChangeAspect="1"/>
          </p:cNvSpPr>
          <p:nvPr/>
        </p:nvSpPr>
        <p:spPr>
          <a:xfrm>
            <a:off x="9167967" y="158749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77" name="타원 76"/>
          <p:cNvSpPr>
            <a:spLocks noChangeAspect="1"/>
          </p:cNvSpPr>
          <p:nvPr/>
        </p:nvSpPr>
        <p:spPr>
          <a:xfrm>
            <a:off x="9527602" y="158749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47" y="1726579"/>
            <a:ext cx="270930" cy="27093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169" y="1733614"/>
            <a:ext cx="252028" cy="252028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805" y="1767846"/>
            <a:ext cx="189021" cy="189021"/>
          </a:xfrm>
          <a:prstGeom prst="rect">
            <a:avLst/>
          </a:prstGeom>
        </p:spPr>
      </p:pic>
      <p:sp>
        <p:nvSpPr>
          <p:cNvPr id="81" name="타원 80"/>
          <p:cNvSpPr>
            <a:spLocks noChangeAspect="1"/>
          </p:cNvSpPr>
          <p:nvPr/>
        </p:nvSpPr>
        <p:spPr>
          <a:xfrm>
            <a:off x="10155906" y="234784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35622" y="2070998"/>
            <a:ext cx="10314356" cy="2564465"/>
          </a:xfrm>
          <a:prstGeom prst="rect">
            <a:avLst/>
          </a:prstGeom>
          <a:solidFill>
            <a:srgbClr val="BFBFB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53" name="직사각형 152"/>
          <p:cNvSpPr/>
          <p:nvPr/>
        </p:nvSpPr>
        <p:spPr>
          <a:xfrm>
            <a:off x="235622" y="4624415"/>
            <a:ext cx="7940583" cy="2564465"/>
          </a:xfrm>
          <a:prstGeom prst="rect">
            <a:avLst/>
          </a:prstGeom>
          <a:solidFill>
            <a:srgbClr val="BFBFB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156" name="그룹 155"/>
          <p:cNvGrpSpPr/>
          <p:nvPr/>
        </p:nvGrpSpPr>
        <p:grpSpPr>
          <a:xfrm>
            <a:off x="936638" y="2084450"/>
            <a:ext cx="5219241" cy="3063422"/>
            <a:chOff x="2133010" y="4868844"/>
            <a:chExt cx="5964189" cy="1387598"/>
          </a:xfrm>
        </p:grpSpPr>
        <p:sp>
          <p:nvSpPr>
            <p:cNvPr id="162" name="오각형[P] 134"/>
            <p:cNvSpPr/>
            <p:nvPr/>
          </p:nvSpPr>
          <p:spPr>
            <a:xfrm>
              <a:off x="2133010" y="4868844"/>
              <a:ext cx="5964189" cy="138759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직선 연결선[R] 135"/>
            <p:cNvCxnSpPr/>
            <p:nvPr/>
          </p:nvCxnSpPr>
          <p:spPr>
            <a:xfrm>
              <a:off x="2133010" y="5287091"/>
              <a:ext cx="596418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직사각형 163"/>
          <p:cNvSpPr/>
          <p:nvPr/>
        </p:nvSpPr>
        <p:spPr>
          <a:xfrm>
            <a:off x="1013860" y="2587915"/>
            <a:ext cx="386644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>
                <a:latin typeface="맑은 고딕" pitchFamily="50" charset="-127"/>
              </a:rPr>
              <a:t>구분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1477625" y="2564373"/>
            <a:ext cx="681395" cy="213487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전체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2404845" y="2564373"/>
            <a:ext cx="1307307" cy="213487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7" name="십자형[C] 112"/>
          <p:cNvSpPr/>
          <p:nvPr/>
        </p:nvSpPr>
        <p:spPr>
          <a:xfrm rot="18900000">
            <a:off x="5926338" y="2143806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68" name="오각형[P] 133"/>
          <p:cNvSpPr/>
          <p:nvPr/>
        </p:nvSpPr>
        <p:spPr>
          <a:xfrm>
            <a:off x="1950792" y="2594099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5334530" y="256437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1013861" y="2251302"/>
            <a:ext cx="588623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/>
              <a:t>공지사항</a:t>
            </a:r>
            <a:endParaRPr lang="ko-KR" altLang="en-US" sz="788" b="1" dirty="0"/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/>
          </p:nvPr>
        </p:nvGraphicFramePr>
        <p:xfrm>
          <a:off x="1160396" y="3256339"/>
          <a:ext cx="4921017" cy="1365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0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38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4161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  <a:gridCol w="8013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01341">
                  <a:extLst>
                    <a:ext uri="{9D8B030D-6E8A-4147-A177-3AD203B41FA5}">
                      <a16:colId xmlns:a16="http://schemas.microsoft.com/office/drawing/2014/main" xmlns="" val="789995929"/>
                    </a:ext>
                  </a:extLst>
                </a:gridCol>
              </a:tblGrid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테스트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테스트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ㅈ테스트</a:t>
                      </a: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72" name="그룹 171"/>
          <p:cNvGrpSpPr/>
          <p:nvPr/>
        </p:nvGrpSpPr>
        <p:grpSpPr>
          <a:xfrm>
            <a:off x="4776513" y="3570121"/>
            <a:ext cx="189021" cy="452374"/>
            <a:chOff x="7949253" y="7049567"/>
            <a:chExt cx="216000" cy="516942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grpSp>
        <p:nvGrpSpPr>
          <p:cNvPr id="175" name="그룹 174"/>
          <p:cNvGrpSpPr/>
          <p:nvPr/>
        </p:nvGrpSpPr>
        <p:grpSpPr>
          <a:xfrm>
            <a:off x="3212345" y="4774637"/>
            <a:ext cx="333913" cy="142288"/>
            <a:chOff x="7684129" y="8571522"/>
            <a:chExt cx="381573" cy="162597"/>
          </a:xfrm>
        </p:grpSpPr>
        <p:sp>
          <p:nvSpPr>
            <p:cNvPr id="176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8" name="모서리가 둥근 직사각형 177"/>
          <p:cNvSpPr/>
          <p:nvPr/>
        </p:nvSpPr>
        <p:spPr>
          <a:xfrm>
            <a:off x="5334530" y="477463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79" name="그룹 178"/>
          <p:cNvGrpSpPr/>
          <p:nvPr/>
        </p:nvGrpSpPr>
        <p:grpSpPr>
          <a:xfrm>
            <a:off x="936638" y="5270926"/>
            <a:ext cx="5219241" cy="3063422"/>
            <a:chOff x="2133010" y="4868844"/>
            <a:chExt cx="5964189" cy="1387598"/>
          </a:xfrm>
        </p:grpSpPr>
        <p:sp>
          <p:nvSpPr>
            <p:cNvPr id="180" name="오각형[P] 134"/>
            <p:cNvSpPr/>
            <p:nvPr/>
          </p:nvSpPr>
          <p:spPr>
            <a:xfrm>
              <a:off x="2133010" y="4868844"/>
              <a:ext cx="5964189" cy="138759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직선 연결선[R] 135"/>
            <p:cNvCxnSpPr/>
            <p:nvPr/>
          </p:nvCxnSpPr>
          <p:spPr>
            <a:xfrm>
              <a:off x="2133010" y="5076780"/>
              <a:ext cx="596418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십자형[C] 112"/>
          <p:cNvSpPr/>
          <p:nvPr/>
        </p:nvSpPr>
        <p:spPr>
          <a:xfrm rot="18900000">
            <a:off x="5926338" y="5330282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83" name="직사각형 182"/>
          <p:cNvSpPr/>
          <p:nvPr/>
        </p:nvSpPr>
        <p:spPr>
          <a:xfrm>
            <a:off x="1013861" y="5437779"/>
            <a:ext cx="588623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/>
              <a:t>공지사항</a:t>
            </a:r>
            <a:endParaRPr lang="ko-KR" altLang="en-US" sz="788" b="1" dirty="0"/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5334530" y="79611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취소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/>
          </p:nvPr>
        </p:nvGraphicFramePr>
        <p:xfrm>
          <a:off x="1160396" y="6087741"/>
          <a:ext cx="4817172" cy="1771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12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30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3837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</a:tblGrid>
              <a:tr h="328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2017-07-10(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오늘날짜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첨부파일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3002724"/>
                  </a:ext>
                </a:extLst>
              </a:tr>
              <a:tr h="228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3246766"/>
                  </a:ext>
                </a:extLst>
              </a:tr>
            </a:tbl>
          </a:graphicData>
        </a:graphic>
      </p:graphicFrame>
      <p:sp>
        <p:nvSpPr>
          <p:cNvPr id="186" name="모서리가 둥근 직사각형 185"/>
          <p:cNvSpPr/>
          <p:nvPr/>
        </p:nvSpPr>
        <p:spPr>
          <a:xfrm>
            <a:off x="4478832" y="79611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2078841" y="6469798"/>
            <a:ext cx="1723329" cy="213487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2078841" y="6807068"/>
            <a:ext cx="3814475" cy="534596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755481" y="6889012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2099457" y="7408109"/>
            <a:ext cx="1723329" cy="213487"/>
          </a:xfrm>
          <a:prstGeom prst="roundRect">
            <a:avLst>
              <a:gd name="adj" fmla="val 998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3122577" y="7440453"/>
            <a:ext cx="670571" cy="143176"/>
          </a:xfrm>
          <a:prstGeom prst="roundRect">
            <a:avLst>
              <a:gd name="adj" fmla="val 998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찾아보기</a:t>
            </a:r>
            <a:r>
              <a:rPr kumimoji="1" lang="en-US" altLang="ko-KR" sz="700">
                <a:solidFill>
                  <a:schemeClr val="tx1"/>
                </a:solidFill>
              </a:rPr>
              <a:t>…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5" name="타원 194"/>
          <p:cNvSpPr>
            <a:spLocks noChangeAspect="1"/>
          </p:cNvSpPr>
          <p:nvPr/>
        </p:nvSpPr>
        <p:spPr>
          <a:xfrm>
            <a:off x="842493" y="200300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96" name="타원 195"/>
          <p:cNvSpPr>
            <a:spLocks noChangeAspect="1"/>
          </p:cNvSpPr>
          <p:nvPr/>
        </p:nvSpPr>
        <p:spPr>
          <a:xfrm>
            <a:off x="781514" y="528508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197" name="타원 196"/>
          <p:cNvSpPr>
            <a:spLocks noChangeAspect="1"/>
          </p:cNvSpPr>
          <p:nvPr/>
        </p:nvSpPr>
        <p:spPr>
          <a:xfrm>
            <a:off x="4180746" y="798686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sp>
        <p:nvSpPr>
          <p:cNvPr id="198" name="타원 197"/>
          <p:cNvSpPr>
            <a:spLocks noChangeAspect="1"/>
          </p:cNvSpPr>
          <p:nvPr/>
        </p:nvSpPr>
        <p:spPr>
          <a:xfrm>
            <a:off x="1002039" y="356233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a</a:t>
            </a:r>
            <a:endParaRPr kumimoji="1" lang="ko-KR" altLang="en-US" sz="1400" dirty="0"/>
          </a:p>
        </p:txBody>
      </p:sp>
      <p:sp>
        <p:nvSpPr>
          <p:cNvPr id="199" name="타원 198"/>
          <p:cNvSpPr/>
          <p:nvPr/>
        </p:nvSpPr>
        <p:spPr>
          <a:xfrm>
            <a:off x="7658459" y="4108485"/>
            <a:ext cx="3298435" cy="3167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0" name="아래쪽 화살표 199"/>
          <p:cNvSpPr/>
          <p:nvPr/>
        </p:nvSpPr>
        <p:spPr>
          <a:xfrm rot="5400000">
            <a:off x="5501216" y="5098000"/>
            <a:ext cx="3024367" cy="476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117" name="그룹 116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11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19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로그인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22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로그인</a:t>
              </a:r>
              <a:endParaRPr lang="ko-KR" altLang="en-US" sz="1000" b="1" dirty="0"/>
            </a:p>
          </p:txBody>
        </p:sp>
        <p:sp>
          <p:nvSpPr>
            <p:cNvPr id="12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2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35622" y="1517064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6" name="텍스트 상자 139"/>
          <p:cNvSpPr txBox="1"/>
          <p:nvPr/>
        </p:nvSpPr>
        <p:spPr>
          <a:xfrm>
            <a:off x="340188" y="1641721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47" y="1725588"/>
            <a:ext cx="270930" cy="270930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97" y="1766855"/>
            <a:ext cx="189021" cy="189021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2531225" y="1726894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3458357" y="1726894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450857" y="1726894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7387884" y="1726894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417919" y="1726894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6506263" y="1726894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936128" y="1726894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2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35565"/>
            <a:ext cx="10307479" cy="6063223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54236" y="1429268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2" name="아래쪽 화살표 설명선[D] 61"/>
          <p:cNvSpPr/>
          <p:nvPr/>
        </p:nvSpPr>
        <p:spPr>
          <a:xfrm rot="16200000">
            <a:off x="7653227" y="80244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98846" y="1482297"/>
            <a:ext cx="85792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예측자료생성</a:t>
            </a:r>
          </a:p>
        </p:txBody>
      </p:sp>
      <p:sp>
        <p:nvSpPr>
          <p:cNvPr id="64" name="타원 63"/>
          <p:cNvSpPr/>
          <p:nvPr/>
        </p:nvSpPr>
        <p:spPr>
          <a:xfrm>
            <a:off x="7189191" y="1488457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5" name="아래쪽 화살표 설명선[D] 64"/>
          <p:cNvSpPr/>
          <p:nvPr/>
        </p:nvSpPr>
        <p:spPr>
          <a:xfrm rot="16200000">
            <a:off x="6127271" y="802444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32287" y="1482297"/>
            <a:ext cx="85792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조사자료분석</a:t>
            </a:r>
          </a:p>
        </p:txBody>
      </p:sp>
      <p:sp>
        <p:nvSpPr>
          <p:cNvPr id="67" name="타원 66"/>
          <p:cNvSpPr/>
          <p:nvPr/>
        </p:nvSpPr>
        <p:spPr>
          <a:xfrm>
            <a:off x="5616036" y="1488457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8" name="아래쪽 화살표 설명선[D] 67"/>
          <p:cNvSpPr/>
          <p:nvPr/>
        </p:nvSpPr>
        <p:spPr>
          <a:xfrm rot="16200000">
            <a:off x="4603581" y="802444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351578" y="1482297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4172795" y="1488457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1" name="아래쪽 화살표 설명선[D] 70"/>
          <p:cNvSpPr/>
          <p:nvPr/>
        </p:nvSpPr>
        <p:spPr>
          <a:xfrm rot="16200000">
            <a:off x="3079891" y="802444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805643" y="1482297"/>
            <a:ext cx="108234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조사구간요청관리</a:t>
            </a:r>
          </a:p>
        </p:txBody>
      </p:sp>
      <p:sp>
        <p:nvSpPr>
          <p:cNvPr id="73" name="타원 72"/>
          <p:cNvSpPr/>
          <p:nvPr/>
        </p:nvSpPr>
        <p:spPr>
          <a:xfrm>
            <a:off x="2600033" y="1488457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158095" y="6291739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1384056" y="6291739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91" name="직선 연결선[R] 14"/>
          <p:cNvCxnSpPr/>
          <p:nvPr/>
        </p:nvCxnSpPr>
        <p:spPr>
          <a:xfrm>
            <a:off x="1489643" y="6633790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오각형[P] 186"/>
          <p:cNvSpPr/>
          <p:nvPr/>
        </p:nvSpPr>
        <p:spPr>
          <a:xfrm>
            <a:off x="3454567" y="6295958"/>
            <a:ext cx="7014026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dirty="0">
                <a:solidFill>
                  <a:schemeClr val="tx1"/>
                </a:solidFill>
              </a:rPr>
              <a:t>             </a:t>
            </a:r>
            <a:r>
              <a:rPr kumimoji="1" lang="ko-KR" altLang="en-US" sz="700" b="1">
                <a:solidFill>
                  <a:schemeClr val="tx1"/>
                </a:solidFill>
              </a:rPr>
              <a:t>조사자료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01" name="오각형[P] 189"/>
          <p:cNvSpPr/>
          <p:nvPr/>
        </p:nvSpPr>
        <p:spPr>
          <a:xfrm>
            <a:off x="1384057" y="6295958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0370" y="6346826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111" name="직선 연결선[R] 25"/>
          <p:cNvCxnSpPr/>
          <p:nvPr/>
        </p:nvCxnSpPr>
        <p:spPr>
          <a:xfrm flipH="1">
            <a:off x="224066" y="6629471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180370" y="6629471"/>
            <a:ext cx="1119217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dirty="0">
                <a:latin typeface="돋움" charset="-127"/>
              </a:rPr>
              <a:t>조사자료 등록</a:t>
            </a:r>
            <a:endParaRPr lang="en-US" altLang="ko-KR" sz="875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dirty="0">
                <a:latin typeface="돋움" charset="-127"/>
              </a:rPr>
              <a:t>조사자료 이력관리</a:t>
            </a:r>
            <a:endParaRPr lang="en-US" altLang="ko-KR" sz="875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b="1" dirty="0">
                <a:latin typeface="돋움" charset="-127"/>
              </a:rPr>
              <a:t>조사자료 상세조회</a:t>
            </a:r>
            <a:endParaRPr lang="en-US" altLang="ko-KR" sz="875" b="1" dirty="0">
              <a:latin typeface="돋움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1383439" y="6713774"/>
            <a:ext cx="1904682" cy="223621"/>
            <a:chOff x="8741540" y="6842287"/>
            <a:chExt cx="2176540" cy="255539"/>
          </a:xfrm>
        </p:grpSpPr>
        <p:sp>
          <p:nvSpPr>
            <p:cNvPr id="115" name="직사각형 114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조사기간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9345881" y="6842287"/>
              <a:ext cx="68839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0218141" y="6842287"/>
              <a:ext cx="699939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3087237" y="6709895"/>
            <a:ext cx="207766" cy="224402"/>
            <a:chOff x="5843096" y="1079415"/>
            <a:chExt cx="234200" cy="252000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2502535" y="6723810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 dirty="0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2355882" y="6709895"/>
            <a:ext cx="207766" cy="224402"/>
            <a:chOff x="5843096" y="1079415"/>
            <a:chExt cx="234200" cy="252000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25" name="모서리가 둥근 직사각형 124"/>
          <p:cNvSpPr/>
          <p:nvPr/>
        </p:nvSpPr>
        <p:spPr>
          <a:xfrm>
            <a:off x="2039370" y="824670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26" name="직선 연결선[R] 109"/>
          <p:cNvCxnSpPr/>
          <p:nvPr/>
        </p:nvCxnSpPr>
        <p:spPr>
          <a:xfrm>
            <a:off x="3454567" y="6624987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0381610" y="6657143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96672"/>
              </p:ext>
            </p:extLst>
          </p:nvPr>
        </p:nvGraphicFramePr>
        <p:xfrm>
          <a:off x="3456226" y="6630627"/>
          <a:ext cx="6871095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7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95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76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684">
                  <a:extLst>
                    <a:ext uri="{9D8B030D-6E8A-4147-A177-3AD203B41FA5}">
                      <a16:colId xmlns:a16="http://schemas.microsoft.com/office/drawing/2014/main" xmlns="" val="2845072009"/>
                    </a:ext>
                  </a:extLst>
                </a:gridCol>
                <a:gridCol w="65158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791945">
                  <a:extLst>
                    <a:ext uri="{9D8B030D-6E8A-4147-A177-3AD203B41FA5}">
                      <a16:colId xmlns:a16="http://schemas.microsoft.com/office/drawing/2014/main" xmlns="" val="59386813"/>
                    </a:ext>
                  </a:extLst>
                </a:gridCol>
                <a:gridCol w="954273">
                  <a:extLst>
                    <a:ext uri="{9D8B030D-6E8A-4147-A177-3AD203B41FA5}">
                      <a16:colId xmlns:a16="http://schemas.microsoft.com/office/drawing/2014/main" xmlns="" val="212116575"/>
                    </a:ext>
                  </a:extLst>
                </a:gridCol>
                <a:gridCol w="888521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2017.07.01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2017.06.30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2017.06.28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2017.06.25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2017.06.23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0" name="타원 129"/>
          <p:cNvSpPr>
            <a:spLocks noChangeAspect="1"/>
          </p:cNvSpPr>
          <p:nvPr/>
        </p:nvSpPr>
        <p:spPr>
          <a:xfrm>
            <a:off x="3464490" y="684350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31" name="그룹 130"/>
          <p:cNvGrpSpPr/>
          <p:nvPr/>
        </p:nvGrpSpPr>
        <p:grpSpPr>
          <a:xfrm>
            <a:off x="1399714" y="7265967"/>
            <a:ext cx="2002037" cy="223621"/>
            <a:chOff x="8741540" y="6842287"/>
            <a:chExt cx="2287790" cy="255539"/>
          </a:xfrm>
        </p:grpSpPr>
        <p:sp>
          <p:nvSpPr>
            <p:cNvPr id="132" name="직사각형 131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404752" y="7001391"/>
            <a:ext cx="994015" cy="223621"/>
            <a:chOff x="8702212" y="6842287"/>
            <a:chExt cx="1135892" cy="255539"/>
          </a:xfrm>
        </p:grpSpPr>
        <p:sp>
          <p:nvSpPr>
            <p:cNvPr id="135" name="직사각형 134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7" name="오각형[P] 133"/>
          <p:cNvSpPr/>
          <p:nvPr/>
        </p:nvSpPr>
        <p:spPr>
          <a:xfrm>
            <a:off x="2224244" y="7044999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7162357" y="8448264"/>
            <a:ext cx="333913" cy="142288"/>
            <a:chOff x="7684129" y="8571522"/>
            <a:chExt cx="381573" cy="162597"/>
          </a:xfrm>
        </p:grpSpPr>
        <p:sp>
          <p:nvSpPr>
            <p:cNvPr id="140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543928"/>
              </p:ext>
            </p:extLst>
          </p:nvPr>
        </p:nvGraphicFramePr>
        <p:xfrm>
          <a:off x="10628615" y="877558"/>
          <a:ext cx="1628157" cy="2998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788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조사자료상세조회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상세내역 클릭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노선명 정보는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TN_ROUTE_INFO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참고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종점명은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TN_MUMM_SCTN_SRVY_DTA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참고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97889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 조건에 해당하는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TN_ROUTE_INFO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테이블에서 참조한다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9" name="포인트가 6개인 별 78"/>
          <p:cNvSpPr/>
          <p:nvPr/>
        </p:nvSpPr>
        <p:spPr>
          <a:xfrm>
            <a:off x="10809514" y="634643"/>
            <a:ext cx="1674854" cy="1564271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 smtClean="0"/>
              <a:t>삭제해야 되나</a:t>
            </a:r>
            <a:endParaRPr lang="ko-KR" altLang="en-US" sz="875"/>
          </a:p>
        </p:txBody>
      </p:sp>
      <p:grpSp>
        <p:nvGrpSpPr>
          <p:cNvPr id="88" name="그룹 8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9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9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54236" y="877558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9" name="텍스트 상자 139"/>
          <p:cNvSpPr txBox="1"/>
          <p:nvPr/>
        </p:nvSpPr>
        <p:spPr>
          <a:xfrm>
            <a:off x="258802" y="1002215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086082"/>
            <a:ext cx="270930" cy="27093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27349"/>
            <a:ext cx="189021" cy="189021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2449839" y="1087388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포장상태 조사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376971" y="1087388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369471" y="1087388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306498" y="1087388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336533" y="1087388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424877" y="1087388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76" name="직사각형 7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5" name="그림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32814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63281" y="629987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43936"/>
              </p:ext>
            </p:extLst>
          </p:nvPr>
        </p:nvGraphicFramePr>
        <p:xfrm>
          <a:off x="10648412" y="874807"/>
          <a:ext cx="1628157" cy="191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조사자료상세조회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6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버튼 클릭시 상세조회 목록으로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돌아가기 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TN_MUMM_SCTN_SRVY_DTA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참고</a:t>
                      </a: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389242" y="629987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1494829" y="664192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오각형[P] 186"/>
          <p:cNvSpPr/>
          <p:nvPr/>
        </p:nvSpPr>
        <p:spPr>
          <a:xfrm>
            <a:off x="1389242" y="6304092"/>
            <a:ext cx="9084537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dirty="0">
                <a:solidFill>
                  <a:schemeClr val="tx1"/>
                </a:solidFill>
              </a:rPr>
              <a:t>      조사자료 상세 조회 </a:t>
            </a:r>
            <a:r>
              <a:rPr kumimoji="1" lang="en-US" altLang="ko-KR" sz="700" b="1" dirty="0">
                <a:solidFill>
                  <a:schemeClr val="tx1"/>
                </a:solidFill>
              </a:rPr>
              <a:t>|</a:t>
            </a:r>
            <a:r>
              <a:rPr kumimoji="1" lang="ko-KR" altLang="en-US" sz="700" b="1" dirty="0">
                <a:solidFill>
                  <a:schemeClr val="tx1"/>
                </a:solidFill>
              </a:rPr>
              <a:t> </a:t>
            </a:r>
            <a:r>
              <a:rPr kumimoji="1" lang="ko-KR" altLang="en-US" sz="700" dirty="0">
                <a:solidFill>
                  <a:schemeClr val="tx1"/>
                </a:solidFill>
              </a:rPr>
              <a:t>조사명 </a:t>
            </a:r>
            <a:r>
              <a:rPr kumimoji="1" lang="en-US" altLang="ko-KR" sz="700">
                <a:solidFill>
                  <a:schemeClr val="tx1"/>
                </a:solidFill>
              </a:rPr>
              <a:t>: </a:t>
            </a:r>
            <a:r>
              <a:rPr kumimoji="1" lang="ko-KR" altLang="en-US" sz="700">
                <a:solidFill>
                  <a:schemeClr val="tx1"/>
                </a:solidFill>
              </a:rPr>
              <a:t>국지도 </a:t>
            </a:r>
            <a:r>
              <a:rPr kumimoji="1" lang="en-US" altLang="ko-KR" sz="700">
                <a:solidFill>
                  <a:schemeClr val="tx1"/>
                </a:solidFill>
              </a:rPr>
              <a:t>56 </a:t>
            </a:r>
            <a:r>
              <a:rPr kumimoji="1" lang="ko-KR" altLang="en-US" sz="700">
                <a:solidFill>
                  <a:schemeClr val="tx1"/>
                </a:solidFill>
              </a:rPr>
              <a:t>하행</a:t>
            </a:r>
            <a:r>
              <a:rPr kumimoji="1" lang="en-US" altLang="ko-KR" sz="700">
                <a:solidFill>
                  <a:schemeClr val="tx1"/>
                </a:solidFill>
              </a:rPr>
              <a:t>,  </a:t>
            </a:r>
            <a:r>
              <a:rPr kumimoji="1" lang="ko-KR" altLang="en-US" sz="700" dirty="0">
                <a:solidFill>
                  <a:schemeClr val="tx1"/>
                </a:solidFill>
              </a:rPr>
              <a:t>노선번호 </a:t>
            </a:r>
            <a:r>
              <a:rPr kumimoji="1" lang="en-US" altLang="ko-KR" sz="700">
                <a:solidFill>
                  <a:schemeClr val="tx1"/>
                </a:solidFill>
              </a:rPr>
              <a:t>: 56</a:t>
            </a:r>
            <a:r>
              <a:rPr kumimoji="1" lang="ko-KR" altLang="en-US" sz="700">
                <a:solidFill>
                  <a:schemeClr val="tx1"/>
                </a:solidFill>
              </a:rPr>
              <a:t>번</a:t>
            </a:r>
            <a:r>
              <a:rPr kumimoji="1" lang="en-US" altLang="ko-KR" sz="700">
                <a:solidFill>
                  <a:schemeClr val="tx1"/>
                </a:solidFill>
              </a:rPr>
              <a:t>, </a:t>
            </a:r>
            <a:r>
              <a:rPr kumimoji="1" lang="ko-KR" altLang="en-US" sz="700">
                <a:solidFill>
                  <a:schemeClr val="tx1"/>
                </a:solidFill>
              </a:rPr>
              <a:t>노선명</a:t>
            </a:r>
            <a:r>
              <a:rPr kumimoji="1" lang="en-US" altLang="ko-KR" sz="700">
                <a:solidFill>
                  <a:schemeClr val="tx1"/>
                </a:solidFill>
              </a:rPr>
              <a:t>:</a:t>
            </a:r>
            <a:r>
              <a:rPr kumimoji="1" lang="ko-KR" altLang="en-US" sz="700">
                <a:solidFill>
                  <a:schemeClr val="tx1"/>
                </a:solidFill>
              </a:rPr>
              <a:t>김포</a:t>
            </a:r>
            <a:r>
              <a:rPr kumimoji="1" lang="en-US" altLang="ko-KR" sz="700">
                <a:solidFill>
                  <a:schemeClr val="tx1"/>
                </a:solidFill>
              </a:rPr>
              <a:t>~</a:t>
            </a:r>
            <a:r>
              <a:rPr kumimoji="1" lang="ko-KR" altLang="en-US" sz="700">
                <a:solidFill>
                  <a:schemeClr val="tx1"/>
                </a:solidFill>
              </a:rPr>
              <a:t>인제</a:t>
            </a:r>
            <a:r>
              <a:rPr kumimoji="1" lang="en-US" altLang="ko-KR" sz="700">
                <a:solidFill>
                  <a:schemeClr val="tx1"/>
                </a:solidFill>
              </a:rPr>
              <a:t>,</a:t>
            </a:r>
            <a:r>
              <a:rPr kumimoji="1" lang="ko-KR" altLang="en-US" sz="700">
                <a:solidFill>
                  <a:schemeClr val="tx1"/>
                </a:solidFill>
              </a:rPr>
              <a:t> </a:t>
            </a:r>
            <a:r>
              <a:rPr kumimoji="1" lang="en-US" altLang="ko-KR" sz="700">
                <a:solidFill>
                  <a:schemeClr val="tx1"/>
                </a:solidFill>
              </a:rPr>
              <a:t> </a:t>
            </a:r>
            <a:r>
              <a:rPr kumimoji="1" lang="ko-KR" altLang="en-US" sz="700">
                <a:solidFill>
                  <a:schemeClr val="tx1"/>
                </a:solidFill>
              </a:rPr>
              <a:t>행선 </a:t>
            </a:r>
            <a:r>
              <a:rPr kumimoji="1" lang="en-US" altLang="ko-KR" sz="700" dirty="0">
                <a:solidFill>
                  <a:schemeClr val="tx1"/>
                </a:solidFill>
              </a:rPr>
              <a:t>: </a:t>
            </a:r>
            <a:r>
              <a:rPr kumimoji="1" lang="ko-KR" altLang="en-US" sz="700" dirty="0">
                <a:solidFill>
                  <a:schemeClr val="tx1"/>
                </a:solidFill>
              </a:rPr>
              <a:t>하행</a:t>
            </a:r>
            <a:r>
              <a:rPr kumimoji="1" lang="en-US" altLang="ko-KR" sz="700" dirty="0">
                <a:solidFill>
                  <a:schemeClr val="tx1"/>
                </a:solidFill>
              </a:rPr>
              <a:t>, </a:t>
            </a:r>
            <a:r>
              <a:rPr kumimoji="1" lang="ko-KR" altLang="en-US" sz="700" dirty="0">
                <a:solidFill>
                  <a:schemeClr val="tx1"/>
                </a:solidFill>
              </a:rPr>
              <a:t> 차로 </a:t>
            </a:r>
            <a:r>
              <a:rPr kumimoji="1" lang="en-US" altLang="ko-KR" sz="700" dirty="0">
                <a:solidFill>
                  <a:schemeClr val="tx1"/>
                </a:solidFill>
              </a:rPr>
              <a:t>: 3,  </a:t>
            </a:r>
            <a:r>
              <a:rPr kumimoji="1" lang="ko-KR" altLang="en-US" sz="700" dirty="0">
                <a:solidFill>
                  <a:schemeClr val="tx1"/>
                </a:solidFill>
              </a:rPr>
              <a:t>시점 </a:t>
            </a:r>
            <a:r>
              <a:rPr kumimoji="1" lang="en-US" altLang="ko-KR" sz="700" dirty="0">
                <a:solidFill>
                  <a:schemeClr val="tx1"/>
                </a:solidFill>
              </a:rPr>
              <a:t>: 0km,  </a:t>
            </a:r>
            <a:r>
              <a:rPr kumimoji="1" lang="ko-KR" altLang="en-US" sz="700" dirty="0">
                <a:solidFill>
                  <a:schemeClr val="tx1"/>
                </a:solidFill>
              </a:rPr>
              <a:t>종점 </a:t>
            </a:r>
            <a:r>
              <a:rPr kumimoji="1" lang="en-US" altLang="ko-KR" sz="700" dirty="0">
                <a:solidFill>
                  <a:schemeClr val="tx1"/>
                </a:solidFill>
              </a:rPr>
              <a:t>: 7.02km,  </a:t>
            </a:r>
            <a:r>
              <a:rPr kumimoji="1" lang="ko-KR" altLang="en-US" sz="700" dirty="0">
                <a:solidFill>
                  <a:schemeClr val="tx1"/>
                </a:solidFill>
              </a:rPr>
              <a:t>조사연장 </a:t>
            </a:r>
            <a:r>
              <a:rPr kumimoji="1" lang="en-US" altLang="ko-KR" sz="700" dirty="0">
                <a:solidFill>
                  <a:schemeClr val="tx1"/>
                </a:solidFill>
              </a:rPr>
              <a:t>: 7km  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185556" y="6354960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29252" y="663760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8" name="직사각형 247"/>
          <p:cNvSpPr/>
          <p:nvPr/>
        </p:nvSpPr>
        <p:spPr>
          <a:xfrm>
            <a:off x="185556" y="6637605"/>
            <a:ext cx="1119217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dirty="0">
                <a:latin typeface="돋움" charset="-127"/>
              </a:rPr>
              <a:t>조사자료 등록</a:t>
            </a:r>
            <a:endParaRPr lang="en-US" altLang="ko-KR" sz="875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dirty="0">
                <a:latin typeface="돋움" charset="-127"/>
              </a:rPr>
              <a:t>조사자료 이력관리</a:t>
            </a:r>
            <a:endParaRPr lang="en-US" altLang="ko-KR" sz="875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b="1" dirty="0">
                <a:latin typeface="돋움" charset="-127"/>
              </a:rPr>
              <a:t>조사자료 상세조회</a:t>
            </a:r>
            <a:endParaRPr lang="en-US" altLang="ko-KR" sz="875" b="1" dirty="0">
              <a:latin typeface="돋움" charset="-127"/>
            </a:endParaRPr>
          </a:p>
        </p:txBody>
      </p:sp>
      <p:cxnSp>
        <p:nvCxnSpPr>
          <p:cNvPr id="110" name="직선 연결선[R] 109"/>
          <p:cNvCxnSpPr/>
          <p:nvPr/>
        </p:nvCxnSpPr>
        <p:spPr>
          <a:xfrm>
            <a:off x="3459753" y="6633121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10386796" y="6665277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pSp>
        <p:nvGrpSpPr>
          <p:cNvPr id="2" name="그룹 1"/>
          <p:cNvGrpSpPr/>
          <p:nvPr/>
        </p:nvGrpSpPr>
        <p:grpSpPr>
          <a:xfrm>
            <a:off x="6648154" y="8314110"/>
            <a:ext cx="333913" cy="142288"/>
            <a:chOff x="6648154" y="8314110"/>
            <a:chExt cx="333913" cy="142288"/>
          </a:xfrm>
        </p:grpSpPr>
        <p:sp>
          <p:nvSpPr>
            <p:cNvPr id="141" name="오각형[P] 140"/>
            <p:cNvSpPr/>
            <p:nvPr/>
          </p:nvSpPr>
          <p:spPr>
            <a:xfrm>
              <a:off x="6648154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오각형[P] 141"/>
            <p:cNvSpPr/>
            <p:nvPr/>
          </p:nvSpPr>
          <p:spPr>
            <a:xfrm>
              <a:off x="6830411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159422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5" name="아래쪽 화살표 설명선[D] 64"/>
          <p:cNvSpPr/>
          <p:nvPr/>
        </p:nvSpPr>
        <p:spPr>
          <a:xfrm rot="16200000">
            <a:off x="7658413" y="799692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404032" y="1479546"/>
            <a:ext cx="85792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예측자료생성</a:t>
            </a:r>
          </a:p>
        </p:txBody>
      </p:sp>
      <p:sp>
        <p:nvSpPr>
          <p:cNvPr id="67" name="타원 66"/>
          <p:cNvSpPr/>
          <p:nvPr/>
        </p:nvSpPr>
        <p:spPr>
          <a:xfrm>
            <a:off x="7194377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8" name="아래쪽 화살표 설명선[D] 67"/>
          <p:cNvSpPr/>
          <p:nvPr/>
        </p:nvSpPr>
        <p:spPr>
          <a:xfrm rot="16200000">
            <a:off x="6132457" y="7996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837473" y="1479546"/>
            <a:ext cx="85792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조사자료분석</a:t>
            </a:r>
          </a:p>
        </p:txBody>
      </p:sp>
      <p:sp>
        <p:nvSpPr>
          <p:cNvPr id="80" name="타원 79"/>
          <p:cNvSpPr/>
          <p:nvPr/>
        </p:nvSpPr>
        <p:spPr>
          <a:xfrm>
            <a:off x="5621222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80"/>
          <p:cNvSpPr/>
          <p:nvPr/>
        </p:nvSpPr>
        <p:spPr>
          <a:xfrm rot="16200000">
            <a:off x="4608767" y="7996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356764" y="14795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84" name="타원 83"/>
          <p:cNvSpPr/>
          <p:nvPr/>
        </p:nvSpPr>
        <p:spPr>
          <a:xfrm>
            <a:off x="4177981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8" name="아래쪽 화살표 설명선[D] 87"/>
          <p:cNvSpPr/>
          <p:nvPr/>
        </p:nvSpPr>
        <p:spPr>
          <a:xfrm rot="16200000">
            <a:off x="3085077" y="7996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10829" y="1479546"/>
            <a:ext cx="108234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조사구간요청관리</a:t>
            </a:r>
          </a:p>
        </p:txBody>
      </p:sp>
      <p:sp>
        <p:nvSpPr>
          <p:cNvPr id="92" name="타원 91"/>
          <p:cNvSpPr/>
          <p:nvPr/>
        </p:nvSpPr>
        <p:spPr>
          <a:xfrm>
            <a:off x="260521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9867900" y="6390378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143" name="타원 142"/>
          <p:cNvSpPr>
            <a:spLocks noChangeAspect="1"/>
          </p:cNvSpPr>
          <p:nvPr/>
        </p:nvSpPr>
        <p:spPr>
          <a:xfrm>
            <a:off x="9673619" y="627757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2085401" y="834713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515436" y="6842206"/>
            <a:ext cx="623889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>
                <a:latin typeface="맑은 고딕" pitchFamily="50" charset="-127"/>
              </a:rPr>
              <a:t>시점</a:t>
            </a:r>
            <a:r>
              <a:rPr lang="en-US" altLang="ko-KR" sz="788" b="1">
                <a:latin typeface="맑은 고딕" pitchFamily="50" charset="-127"/>
              </a:rPr>
              <a:t>(KM)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098293" y="6832169"/>
            <a:ext cx="685330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>
                <a:solidFill>
                  <a:schemeClr val="tx1"/>
                </a:solidFill>
              </a:rPr>
              <a:t>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514304" y="7135507"/>
            <a:ext cx="60946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>
                <a:latin typeface="맑은 고딕" pitchFamily="50" charset="-127"/>
              </a:rPr>
              <a:t>종점</a:t>
            </a:r>
            <a:r>
              <a:rPr lang="en-US" altLang="ko-KR" sz="788" b="1">
                <a:latin typeface="맑은 고딕" pitchFamily="50" charset="-127"/>
              </a:rPr>
              <a:t>(km)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2097161" y="7125470"/>
            <a:ext cx="685330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>
                <a:solidFill>
                  <a:schemeClr val="tx1"/>
                </a:solidFill>
              </a:rPr>
              <a:t>7.02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4" name="오각형[P] 133"/>
          <p:cNvSpPr/>
          <p:nvPr/>
        </p:nvSpPr>
        <p:spPr>
          <a:xfrm>
            <a:off x="2612822" y="6864560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05" name="오각형[P] 133"/>
          <p:cNvSpPr/>
          <p:nvPr/>
        </p:nvSpPr>
        <p:spPr>
          <a:xfrm>
            <a:off x="2630990" y="7150012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531693"/>
              </p:ext>
            </p:extLst>
          </p:nvPr>
        </p:nvGraphicFramePr>
        <p:xfrm>
          <a:off x="3463920" y="6651460"/>
          <a:ext cx="6878409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0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5552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55234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511686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46364">
                  <a:extLst>
                    <a:ext uri="{9D8B030D-6E8A-4147-A177-3AD203B41FA5}">
                      <a16:colId xmlns:a16="http://schemas.microsoft.com/office/drawing/2014/main" xmlns="" val="1755553724"/>
                    </a:ext>
                  </a:extLst>
                </a:gridCol>
                <a:gridCol w="511686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  <a:gridCol w="609668">
                  <a:extLst>
                    <a:ext uri="{9D8B030D-6E8A-4147-A177-3AD203B41FA5}">
                      <a16:colId xmlns:a16="http://schemas.microsoft.com/office/drawing/2014/main" xmlns="" val="3441452402"/>
                    </a:ext>
                  </a:extLst>
                </a:gridCol>
                <a:gridCol w="718537">
                  <a:extLst>
                    <a:ext uri="{9D8B030D-6E8A-4147-A177-3AD203B41FA5}">
                      <a16:colId xmlns:a16="http://schemas.microsoft.com/office/drawing/2014/main" xmlns="" val="541246912"/>
                    </a:ext>
                  </a:extLst>
                </a:gridCol>
                <a:gridCol w="651656">
                  <a:extLst>
                    <a:ext uri="{9D8B030D-6E8A-4147-A177-3AD203B41FA5}">
                      <a16:colId xmlns:a16="http://schemas.microsoft.com/office/drawing/2014/main" xmlns="" val="176446710"/>
                    </a:ext>
                  </a:extLst>
                </a:gridCol>
                <a:gridCol w="608309">
                  <a:extLst>
                    <a:ext uri="{9D8B030D-6E8A-4147-A177-3AD203B41FA5}">
                      <a16:colId xmlns:a16="http://schemas.microsoft.com/office/drawing/2014/main" xmlns="" val="2977051571"/>
                    </a:ext>
                  </a:extLst>
                </a:gridCol>
                <a:gridCol w="60830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08309">
                  <a:extLst>
                    <a:ext uri="{9D8B030D-6E8A-4147-A177-3AD203B41FA5}">
                      <a16:colId xmlns:a16="http://schemas.microsoft.com/office/drawing/2014/main" xmlns="" val="208726069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RD(mm)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IRI(m/km)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45" name="타원 144"/>
          <p:cNvSpPr>
            <a:spLocks noChangeAspect="1"/>
          </p:cNvSpPr>
          <p:nvPr/>
        </p:nvSpPr>
        <p:spPr>
          <a:xfrm>
            <a:off x="3469676" y="685164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2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59422" y="874807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9" name="텍스트 상자 139"/>
          <p:cNvSpPr txBox="1"/>
          <p:nvPr/>
        </p:nvSpPr>
        <p:spPr>
          <a:xfrm>
            <a:off x="263988" y="999464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83331"/>
            <a:ext cx="270930" cy="27093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24598"/>
            <a:ext cx="189021" cy="189021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2455025" y="10846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포장상태 조사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382157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374657" y="10846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311684" y="10846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41719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430063" y="10846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6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8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9" name="포인트가 6개인 별 58"/>
          <p:cNvSpPr/>
          <p:nvPr/>
        </p:nvSpPr>
        <p:spPr>
          <a:xfrm>
            <a:off x="10809514" y="634643"/>
            <a:ext cx="1674854" cy="1564271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 smtClean="0"/>
              <a:t>삭제해야 되나</a:t>
            </a:r>
            <a:endParaRPr lang="ko-KR" altLang="en-US" sz="875"/>
          </a:p>
        </p:txBody>
      </p:sp>
      <p:grpSp>
        <p:nvGrpSpPr>
          <p:cNvPr id="60" name="그룹 59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4"/>
            <a:ext cx="10307479" cy="7234575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02894"/>
              </p:ext>
            </p:extLst>
          </p:nvPr>
        </p:nvGraphicFramePr>
        <p:xfrm>
          <a:off x="10530462" y="885616"/>
          <a:ext cx="1749865" cy="4361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지도조작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경위도 좌표 이동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좌표 이동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창이 표출됨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경도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위도 입력 후 이동 버튼 클릭시 해당 좌표로 이동함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7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경위도 좌표로 이동한 위치를 마커로 표시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4" y="1592178"/>
            <a:ext cx="266729" cy="841865"/>
          </a:xfrm>
          <a:prstGeom prst="rect">
            <a:avLst/>
          </a:prstGeom>
        </p:spPr>
      </p:pic>
      <p:sp>
        <p:nvSpPr>
          <p:cNvPr id="65" name="타원 64"/>
          <p:cNvSpPr>
            <a:spLocks noChangeAspect="1"/>
          </p:cNvSpPr>
          <p:nvPr/>
        </p:nvSpPr>
        <p:spPr>
          <a:xfrm>
            <a:off x="546929" y="246530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2" name="텍스트 상자 139"/>
          <p:cNvSpPr txBox="1"/>
          <p:nvPr/>
        </p:nvSpPr>
        <p:spPr>
          <a:xfrm>
            <a:off x="175408" y="789907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좌표이동</a:t>
            </a:r>
            <a:endParaRPr kumimoji="1" lang="en-US" altLang="ko-KR" sz="919" b="1" dirty="0">
              <a:latin typeface="+mj-ea"/>
              <a:ea typeface="+mj-ea"/>
              <a:cs typeface="YDIYGO34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60140" y="2824752"/>
            <a:ext cx="3603802" cy="682112"/>
            <a:chOff x="3518179" y="6853283"/>
            <a:chExt cx="4118177" cy="1314359"/>
          </a:xfrm>
        </p:grpSpPr>
        <p:grpSp>
          <p:nvGrpSpPr>
            <p:cNvPr id="35" name="그룹 34"/>
            <p:cNvGrpSpPr/>
            <p:nvPr/>
          </p:nvGrpSpPr>
          <p:grpSpPr>
            <a:xfrm>
              <a:off x="3518179" y="6853283"/>
              <a:ext cx="4118177" cy="1314359"/>
              <a:chOff x="2133010" y="4868843"/>
              <a:chExt cx="4118177" cy="1314359"/>
            </a:xfrm>
          </p:grpSpPr>
          <p:sp>
            <p:nvSpPr>
              <p:cNvPr id="37" name="오각형[P] 134"/>
              <p:cNvSpPr/>
              <p:nvPr/>
            </p:nvSpPr>
            <p:spPr>
              <a:xfrm>
                <a:off x="2133010" y="4868843"/>
                <a:ext cx="4118177" cy="1314359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>
                    <a:solidFill>
                      <a:schemeClr val="tx1"/>
                    </a:solidFill>
                  </a:rPr>
                  <a:t>경위도 좌표 이동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직사각형 35"/>
            <p:cNvSpPr/>
            <p:nvPr/>
          </p:nvSpPr>
          <p:spPr>
            <a:xfrm>
              <a:off x="6866021" y="7464399"/>
              <a:ext cx="646539" cy="591456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>
                  <a:solidFill>
                    <a:schemeClr val="bg1"/>
                  </a:solidFill>
                </a:rPr>
                <a:t>이동</a:t>
              </a:r>
              <a:endParaRPr lang="ko-KR" altLang="en-US" sz="87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0139" y="3110685"/>
            <a:ext cx="409086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경도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46185" y="3141903"/>
            <a:ext cx="971124" cy="23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2" name="TextBox 31"/>
          <p:cNvSpPr txBox="1"/>
          <p:nvPr/>
        </p:nvSpPr>
        <p:spPr>
          <a:xfrm>
            <a:off x="1969706" y="3110685"/>
            <a:ext cx="409086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위도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355751" y="3141903"/>
            <a:ext cx="971124" cy="23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9" name="십자형[C] 112"/>
          <p:cNvSpPr/>
          <p:nvPr/>
        </p:nvSpPr>
        <p:spPr>
          <a:xfrm rot="18900000">
            <a:off x="3820843" y="2848606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pic>
        <p:nvPicPr>
          <p:cNvPr id="1026" name="Picture 2" descr="map, marker icon 마커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76" y="4572260"/>
            <a:ext cx="707011" cy="70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타원 40"/>
          <p:cNvSpPr>
            <a:spLocks noChangeAspect="1"/>
          </p:cNvSpPr>
          <p:nvPr/>
        </p:nvSpPr>
        <p:spPr>
          <a:xfrm>
            <a:off x="5502685" y="432611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66773" y="2610416"/>
            <a:ext cx="275124" cy="1960004"/>
            <a:chOff x="258972" y="2258184"/>
            <a:chExt cx="314393" cy="2239758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0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1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2" name="직사각형 51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65122" y="2816246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4"/>
            <a:ext cx="10307479" cy="7234575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80335"/>
              </p:ext>
            </p:extLst>
          </p:nvPr>
        </p:nvGraphicFramePr>
        <p:xfrm>
          <a:off x="10530462" y="885616"/>
          <a:ext cx="1749865" cy="4361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지도조작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거리측정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면적측정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새로고침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7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거리측정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측정결과 화면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면적측정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측정결과 화면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4" y="1502640"/>
            <a:ext cx="266729" cy="841865"/>
          </a:xfrm>
          <a:prstGeom prst="rect">
            <a:avLst/>
          </a:prstGeom>
        </p:spPr>
      </p:pic>
      <p:sp>
        <p:nvSpPr>
          <p:cNvPr id="65" name="타원 64"/>
          <p:cNvSpPr>
            <a:spLocks noChangeAspect="1"/>
          </p:cNvSpPr>
          <p:nvPr/>
        </p:nvSpPr>
        <p:spPr>
          <a:xfrm>
            <a:off x="546929" y="326360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2" name="텍스트 상자 139"/>
          <p:cNvSpPr txBox="1"/>
          <p:nvPr/>
        </p:nvSpPr>
        <p:spPr>
          <a:xfrm>
            <a:off x="175408" y="789907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좌표이동</a:t>
            </a:r>
            <a:endParaRPr kumimoji="1" lang="en-US" altLang="ko-KR" sz="919" b="1" dirty="0">
              <a:latin typeface="+mj-ea"/>
              <a:ea typeface="+mj-ea"/>
              <a:cs typeface="YDIYGO340" charset="-127"/>
            </a:endParaRPr>
          </a:p>
        </p:txBody>
      </p:sp>
      <p:sp>
        <p:nvSpPr>
          <p:cNvPr id="41" name="타원 40"/>
          <p:cNvSpPr>
            <a:spLocks noChangeAspect="1"/>
          </p:cNvSpPr>
          <p:nvPr/>
        </p:nvSpPr>
        <p:spPr>
          <a:xfrm>
            <a:off x="5678027" y="466356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66773" y="2611114"/>
            <a:ext cx="275124" cy="1960004"/>
            <a:chOff x="258972" y="2258184"/>
            <a:chExt cx="314393" cy="2239758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5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5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5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5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0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1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2" name="직사각형 1"/>
          <p:cNvSpPr/>
          <p:nvPr/>
        </p:nvSpPr>
        <p:spPr>
          <a:xfrm>
            <a:off x="154236" y="3355096"/>
            <a:ext cx="287661" cy="671289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>
            <a:off x="5203371" y="5069511"/>
            <a:ext cx="914400" cy="914400"/>
          </a:xfrm>
          <a:prstGeom prst="bentConnector3">
            <a:avLst>
              <a:gd name="adj1" fmla="val 157143"/>
            </a:avLst>
          </a:prstGeom>
          <a:ln w="38100">
            <a:solidFill>
              <a:srgbClr val="FE0B0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203371" y="5192486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시작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898551" y="6106886"/>
            <a:ext cx="589578" cy="261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총거리 </a:t>
            </a:r>
            <a:r>
              <a:rPr lang="en-US" altLang="ko-KR" sz="600" smtClean="0">
                <a:solidFill>
                  <a:schemeClr val="tx1"/>
                </a:solidFill>
              </a:rPr>
              <a:t>: 318.7m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27942" y="6237514"/>
            <a:ext cx="951360" cy="947057"/>
          </a:xfrm>
          <a:prstGeom prst="rect">
            <a:avLst/>
          </a:prstGeom>
          <a:noFill/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826085" y="7206343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시작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689625" y="5943600"/>
            <a:ext cx="589578" cy="261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총면적 </a:t>
            </a:r>
            <a:r>
              <a:rPr lang="en-US" altLang="ko-KR" sz="600" smtClean="0">
                <a:solidFill>
                  <a:schemeClr val="tx1"/>
                </a:solidFill>
              </a:rPr>
              <a:t>: 7548m</a:t>
            </a:r>
            <a:r>
              <a:rPr lang="en-US" altLang="ko-KR" sz="600" baseline="30000" smtClean="0">
                <a:solidFill>
                  <a:schemeClr val="tx1"/>
                </a:solidFill>
              </a:rPr>
              <a:t>2</a:t>
            </a:r>
            <a:endParaRPr lang="ko-KR" altLang="en-US" sz="600" baseline="30000">
              <a:solidFill>
                <a:schemeClr val="tx1"/>
              </a:solidFill>
            </a:endParaRPr>
          </a:p>
        </p:txBody>
      </p:sp>
      <p:sp>
        <p:nvSpPr>
          <p:cNvPr id="75" name="타원 74"/>
          <p:cNvSpPr>
            <a:spLocks noChangeAspect="1"/>
          </p:cNvSpPr>
          <p:nvPr/>
        </p:nvSpPr>
        <p:spPr>
          <a:xfrm>
            <a:off x="3480187" y="587364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76" name="직사각형 7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화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서브타이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포장_지도화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34952</TotalTime>
  <Words>12266</Words>
  <Application>Microsoft Office PowerPoint</Application>
  <PresentationFormat>사용자 지정</PresentationFormat>
  <Paragraphs>5588</Paragraphs>
  <Slides>77</Slides>
  <Notes>64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77</vt:i4>
      </vt:variant>
    </vt:vector>
  </HeadingPairs>
  <TitlesOfParts>
    <vt:vector size="80" baseType="lpstr">
      <vt:lpstr>표지화면</vt:lpstr>
      <vt:lpstr>서브타이틀</vt:lpstr>
      <vt:lpstr>포장_지도화면</vt:lpstr>
      <vt:lpstr>경기도 포장관리시스템 기본조사 용역</vt:lpstr>
      <vt:lpstr>개정이력</vt:lpstr>
      <vt:lpstr>1.로그인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8.통계</vt:lpstr>
      <vt:lpstr>9.관리자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9.삭제예정</vt:lpstr>
      <vt:lpstr>PowerPoint 프레젠테이션</vt:lpstr>
      <vt:lpstr>PowerPoint 프레젠테이션</vt:lpstr>
      <vt:lpstr>PowerPoint 프레젠테이션</vt:lpstr>
    </vt:vector>
  </TitlesOfParts>
  <Company>지노시스템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손정효</dc:creator>
  <cp:lastModifiedBy>Windows 사용자</cp:lastModifiedBy>
  <cp:revision>3154</cp:revision>
  <cp:lastPrinted>2015-09-14T11:31:31Z</cp:lastPrinted>
  <dcterms:created xsi:type="dcterms:W3CDTF">2010-10-21T06:19:15Z</dcterms:created>
  <dcterms:modified xsi:type="dcterms:W3CDTF">2017-08-24T06:06:02Z</dcterms:modified>
</cp:coreProperties>
</file>